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6"/>
  </p:notesMasterIdLst>
  <p:handoutMasterIdLst>
    <p:handoutMasterId r:id="rId47"/>
  </p:handoutMasterIdLst>
  <p:sldIdLst>
    <p:sldId id="637" r:id="rId2"/>
    <p:sldId id="594" r:id="rId3"/>
    <p:sldId id="595" r:id="rId4"/>
    <p:sldId id="596" r:id="rId5"/>
    <p:sldId id="597" r:id="rId6"/>
    <p:sldId id="598" r:id="rId7"/>
    <p:sldId id="599" r:id="rId8"/>
    <p:sldId id="600" r:id="rId9"/>
    <p:sldId id="601" r:id="rId10"/>
    <p:sldId id="603" r:id="rId11"/>
    <p:sldId id="602" r:id="rId12"/>
    <p:sldId id="604" r:id="rId13"/>
    <p:sldId id="605" r:id="rId14"/>
    <p:sldId id="606" r:id="rId15"/>
    <p:sldId id="607" r:id="rId16"/>
    <p:sldId id="608" r:id="rId17"/>
    <p:sldId id="609" r:id="rId18"/>
    <p:sldId id="610" r:id="rId19"/>
    <p:sldId id="611" r:id="rId20"/>
    <p:sldId id="612" r:id="rId21"/>
    <p:sldId id="613" r:id="rId22"/>
    <p:sldId id="614" r:id="rId23"/>
    <p:sldId id="615" r:id="rId24"/>
    <p:sldId id="616" r:id="rId25"/>
    <p:sldId id="617" r:id="rId26"/>
    <p:sldId id="618" r:id="rId27"/>
    <p:sldId id="619" r:id="rId28"/>
    <p:sldId id="620" r:id="rId29"/>
    <p:sldId id="621" r:id="rId30"/>
    <p:sldId id="622" r:id="rId31"/>
    <p:sldId id="623" r:id="rId32"/>
    <p:sldId id="624" r:id="rId33"/>
    <p:sldId id="625" r:id="rId34"/>
    <p:sldId id="626" r:id="rId35"/>
    <p:sldId id="627" r:id="rId36"/>
    <p:sldId id="636" r:id="rId37"/>
    <p:sldId id="629" r:id="rId38"/>
    <p:sldId id="630" r:id="rId39"/>
    <p:sldId id="631" r:id="rId40"/>
    <p:sldId id="632" r:id="rId41"/>
    <p:sldId id="633" r:id="rId42"/>
    <p:sldId id="634" r:id="rId43"/>
    <p:sldId id="635" r:id="rId44"/>
    <p:sldId id="638" r:id="rId45"/>
  </p:sldIdLst>
  <p:sldSz cx="9144000" cy="6858000" type="screen4x3"/>
  <p:notesSz cx="6858000" cy="9313863"/>
  <p:custShowLst>
    <p:custShow name="Custom Show 1" id="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briela" initials="G" lastIdx="1" clrIdx="0"/>
  <p:cmAuthor id="1" name="AutoBVT"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7E654"/>
    <a:srgbClr val="FF7C80"/>
    <a:srgbClr val="FF5050"/>
    <a:srgbClr val="3133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19" autoAdjust="0"/>
    <p:restoredTop sz="96115" autoAdjust="0"/>
  </p:normalViewPr>
  <p:slideViewPr>
    <p:cSldViewPr snapToObjects="1">
      <p:cViewPr varScale="1">
        <p:scale>
          <a:sx n="89" d="100"/>
          <a:sy n="89" d="100"/>
        </p:scale>
        <p:origin x="114" y="546"/>
      </p:cViewPr>
      <p:guideLst>
        <p:guide orient="horz" pos="2160"/>
        <p:guide pos="2880"/>
      </p:guideLst>
    </p:cSldViewPr>
  </p:slideViewPr>
  <p:outlineViewPr>
    <p:cViewPr>
      <p:scale>
        <a:sx n="33" d="100"/>
        <a:sy n="33" d="100"/>
      </p:scale>
      <p:origin x="0" y="0"/>
    </p:cViewPr>
  </p:outlineViewPr>
  <p:notesTextViewPr>
    <p:cViewPr>
      <p:scale>
        <a:sx n="400" d="100"/>
        <a:sy n="400" d="100"/>
      </p:scale>
      <p:origin x="0" y="0"/>
    </p:cViewPr>
  </p:notesTextViewPr>
  <p:sorterViewPr>
    <p:cViewPr varScale="1">
      <p:scale>
        <a:sx n="1" d="1"/>
        <a:sy n="1" d="1"/>
      </p:scale>
      <p:origin x="0" y="0"/>
    </p:cViewPr>
  </p:sorterViewPr>
  <p:notesViewPr>
    <p:cSldViewPr snapToObjects="1">
      <p:cViewPr varScale="1">
        <p:scale>
          <a:sx n="57" d="100"/>
          <a:sy n="57" d="100"/>
        </p:scale>
        <p:origin x="25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908E3-0CC0-4C08-BCC4-9A7E182125F6}" type="doc">
      <dgm:prSet loTypeId="urn:microsoft.com/office/officeart/2005/8/layout/vProcess5" loCatId="process" qsTypeId="urn:microsoft.com/office/officeart/2005/8/quickstyle/3d3" qsCatId="3D" csTypeId="urn:microsoft.com/office/officeart/2005/8/colors/accent5_2" csCatId="accent5" phldr="1"/>
      <dgm:spPr/>
      <dgm:t>
        <a:bodyPr/>
        <a:lstStyle/>
        <a:p>
          <a:endParaRPr lang="en-US"/>
        </a:p>
      </dgm:t>
    </dgm:pt>
    <dgm:pt modelId="{9FDA27DA-B33C-45A4-ADF4-6565188F029E}">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2800" b="1" dirty="0">
              <a:solidFill>
                <a:srgbClr val="F7E654"/>
              </a:solidFill>
              <a:effectLst/>
              <a:latin typeface="+mj-lt"/>
              <a:cs typeface="Arial" charset="0"/>
            </a:rPr>
            <a:t>Consultative Model/PCMH-N</a:t>
          </a:r>
          <a:endParaRPr lang="en-US" sz="2800" b="1" dirty="0">
            <a:solidFill>
              <a:srgbClr val="F7E654"/>
            </a:solidFill>
            <a:effectLst/>
            <a:latin typeface="+mj-lt"/>
          </a:endParaRPr>
        </a:p>
      </dgm:t>
    </dgm:pt>
    <dgm:pt modelId="{5348D001-193B-4531-A587-C86315F698A0}" type="parTrans" cxnId="{400001CF-BBC5-43AD-925E-2B54BCFE791D}">
      <dgm:prSet/>
      <dgm:spPr/>
      <dgm:t>
        <a:bodyPr/>
        <a:lstStyle/>
        <a:p>
          <a:endParaRPr lang="en-US"/>
        </a:p>
      </dgm:t>
    </dgm:pt>
    <dgm:pt modelId="{DA00B052-3361-40BD-A353-FDD0B770BFEF}" type="sibTrans" cxnId="{400001CF-BBC5-43AD-925E-2B54BCFE791D}">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n-US">
            <a:solidFill>
              <a:srgbClr val="C00000"/>
            </a:solidFill>
          </a:endParaRPr>
        </a:p>
      </dgm:t>
    </dgm:pt>
    <dgm:pt modelId="{B7D38184-CF48-4A83-AEEC-AF562D023EA7}">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tabLst/>
          </a:pPr>
          <a:r>
            <a:rPr lang="en-US" sz="1800" b="1" dirty="0">
              <a:solidFill>
                <a:srgbClr val="F7E654"/>
              </a:solidFill>
              <a:effectLst/>
              <a:latin typeface="+mj-lt"/>
              <a:cs typeface="Arial" charset="0"/>
            </a:rPr>
            <a:t>Psychiatrists/Therapist sees patients in consultation in his/her office – away from primary care</a:t>
          </a:r>
        </a:p>
      </dgm:t>
    </dgm:pt>
    <dgm:pt modelId="{76C7929B-FF6F-4E80-A844-42C954E550E8}" type="parTrans" cxnId="{019C4C41-58F7-4498-ADA9-EAB55EA7FF6D}">
      <dgm:prSet/>
      <dgm:spPr/>
      <dgm:t>
        <a:bodyPr/>
        <a:lstStyle/>
        <a:p>
          <a:endParaRPr lang="en-US"/>
        </a:p>
      </dgm:t>
    </dgm:pt>
    <dgm:pt modelId="{22A2E838-BCA2-4C8F-BDBD-CBC194FDA574}" type="sibTrans" cxnId="{019C4C41-58F7-4498-ADA9-EAB55EA7FF6D}">
      <dgm:prSet/>
      <dgm:spPr/>
      <dgm:t>
        <a:bodyPr/>
        <a:lstStyle/>
        <a:p>
          <a:endParaRPr lang="en-US"/>
        </a:p>
      </dgm:t>
    </dgm:pt>
    <dgm:pt modelId="{2223F2C7-D7B3-4FC9-B265-993C90CD25AE}">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800" b="1" dirty="0">
              <a:solidFill>
                <a:srgbClr val="00B050"/>
              </a:solidFill>
              <a:effectLst/>
              <a:latin typeface="+mj-lt"/>
              <a:cs typeface="Arial" charset="0"/>
            </a:rPr>
            <a:t>Co-located Model</a:t>
          </a:r>
        </a:p>
      </dgm:t>
    </dgm:pt>
    <dgm:pt modelId="{73B6A308-928C-4E20-AA51-6DBE4B207F10}" type="parTrans" cxnId="{D914F4AB-E533-47F8-89EF-4244BC839566}">
      <dgm:prSet/>
      <dgm:spPr/>
      <dgm:t>
        <a:bodyPr/>
        <a:lstStyle/>
        <a:p>
          <a:endParaRPr lang="en-US"/>
        </a:p>
      </dgm:t>
    </dgm:pt>
    <dgm:pt modelId="{0E3314A3-89A2-4430-AC8F-5E53AD827CD8}" type="sibTrans" cxnId="{D914F4AB-E533-47F8-89EF-4244BC839566}">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n-US">
            <a:solidFill>
              <a:srgbClr val="C00000"/>
            </a:solidFill>
          </a:endParaRPr>
        </a:p>
      </dgm:t>
    </dgm:pt>
    <dgm:pt modelId="{D2362FD2-20AA-4E5F-A6B7-CDCCB82F2C44}">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800" b="1" dirty="0">
              <a:solidFill>
                <a:srgbClr val="00B050"/>
              </a:solidFill>
              <a:effectLst/>
              <a:latin typeface="+mj-lt"/>
              <a:cs typeface="Arial" charset="0"/>
            </a:rPr>
            <a:t>Psychiatrist/Therapist sees patients in primary care</a:t>
          </a:r>
        </a:p>
      </dgm:t>
    </dgm:pt>
    <dgm:pt modelId="{709202BA-7FC2-4431-B00F-CF3ABD98C654}" type="parTrans" cxnId="{84045698-6C46-492A-87E7-F070328BFF20}">
      <dgm:prSet/>
      <dgm:spPr/>
      <dgm:t>
        <a:bodyPr/>
        <a:lstStyle/>
        <a:p>
          <a:endParaRPr lang="en-US"/>
        </a:p>
      </dgm:t>
    </dgm:pt>
    <dgm:pt modelId="{78571A40-F125-4A7D-BF7E-57756695A2A4}" type="sibTrans" cxnId="{84045698-6C46-492A-87E7-F070328BFF20}">
      <dgm:prSet/>
      <dgm:spPr/>
      <dgm:t>
        <a:bodyPr/>
        <a:lstStyle/>
        <a:p>
          <a:endParaRPr lang="en-US"/>
        </a:p>
      </dgm:t>
    </dgm:pt>
    <dgm:pt modelId="{25F0174B-ECF6-421E-A567-E83915BA7D34}">
      <dgm:prSet custT="1">
        <dgm:style>
          <a:lnRef idx="2">
            <a:schemeClr val="accent3">
              <a:shade val="50000"/>
            </a:schemeClr>
          </a:lnRef>
          <a:fillRef idx="1">
            <a:schemeClr val="accent3"/>
          </a:fillRef>
          <a:effectRef idx="0">
            <a:schemeClr val="accent3"/>
          </a:effectRef>
          <a:fontRef idx="minor">
            <a:schemeClr val="lt1"/>
          </a:fontRef>
        </dgm:style>
      </dgm:prSet>
      <dgm:spPr/>
      <dgm:t>
        <a:bodyPr rIns="0"/>
        <a:lstStyle/>
        <a:p>
          <a:pPr defTabSz="914400">
            <a:spcAft>
              <a:spcPts val="600"/>
            </a:spcAft>
          </a:pPr>
          <a:r>
            <a:rPr lang="en-US" sz="2800" b="1" dirty="0">
              <a:solidFill>
                <a:srgbClr val="7030A0"/>
              </a:solidFill>
              <a:effectLst/>
              <a:latin typeface="+mj-lt"/>
              <a:cs typeface="Arial" charset="0"/>
            </a:rPr>
            <a:t>Collaborative Model</a:t>
          </a:r>
        </a:p>
      </dgm:t>
    </dgm:pt>
    <dgm:pt modelId="{6E0D8D54-5459-4C81-A3FB-CB8FCB31C958}" type="parTrans" cxnId="{D1826D21-3BFB-4CCF-96D3-AD28A9332DF8}">
      <dgm:prSet/>
      <dgm:spPr/>
      <dgm:t>
        <a:bodyPr/>
        <a:lstStyle/>
        <a:p>
          <a:endParaRPr lang="en-US"/>
        </a:p>
      </dgm:t>
    </dgm:pt>
    <dgm:pt modelId="{A57F34D0-2D2D-4664-ADEC-BF067F402356}" type="sibTrans" cxnId="{D1826D21-3BFB-4CCF-96D3-AD28A9332DF8}">
      <dgm:prSet/>
      <dgm:spPr/>
      <dgm:t>
        <a:bodyPr/>
        <a:lstStyle/>
        <a:p>
          <a:endParaRPr lang="en-US"/>
        </a:p>
      </dgm:t>
    </dgm:pt>
    <dgm:pt modelId="{7781A05A-91DD-4B49-B72E-ECF1CAD71602}">
      <dgm:prSet custT="1">
        <dgm:style>
          <a:lnRef idx="2">
            <a:schemeClr val="accent3">
              <a:shade val="50000"/>
            </a:schemeClr>
          </a:lnRef>
          <a:fillRef idx="1">
            <a:schemeClr val="accent3"/>
          </a:fillRef>
          <a:effectRef idx="0">
            <a:schemeClr val="accent3"/>
          </a:effectRef>
          <a:fontRef idx="minor">
            <a:schemeClr val="lt1"/>
          </a:fontRef>
        </dgm:style>
      </dgm:prSet>
      <dgm:spPr/>
      <dgm:t>
        <a:bodyPr rIns="0"/>
        <a:lstStyle/>
        <a:p>
          <a:pPr defTabSz="914400">
            <a:spcAft>
              <a:spcPct val="15000"/>
            </a:spcAft>
          </a:pPr>
          <a:r>
            <a:rPr lang="en-US" sz="1600" b="1" dirty="0">
              <a:solidFill>
                <a:srgbClr val="7030A0"/>
              </a:solidFill>
              <a:effectLst/>
              <a:latin typeface="+mj-lt"/>
              <a:cs typeface="Arial" charset="0"/>
            </a:rPr>
            <a:t>Psychiatrist/Therapist provides caseload consultation about primary care patients; works closely with primary care providers (PCPs) and other primary care-based behavioral health providers (BHP)</a:t>
          </a:r>
        </a:p>
      </dgm:t>
    </dgm:pt>
    <dgm:pt modelId="{6D32D4C2-8E30-4C47-8A00-9380DA340FB8}" type="parTrans" cxnId="{DE3679BA-D77A-4211-94B3-34DEAE64D5FC}">
      <dgm:prSet/>
      <dgm:spPr/>
      <dgm:t>
        <a:bodyPr/>
        <a:lstStyle/>
        <a:p>
          <a:endParaRPr lang="en-US"/>
        </a:p>
      </dgm:t>
    </dgm:pt>
    <dgm:pt modelId="{11E9E5FA-21BF-4602-9BEA-8126830FCC16}" type="sibTrans" cxnId="{DE3679BA-D77A-4211-94B3-34DEAE64D5FC}">
      <dgm:prSet/>
      <dgm:spPr/>
      <dgm:t>
        <a:bodyPr/>
        <a:lstStyle/>
        <a:p>
          <a:endParaRPr lang="en-US"/>
        </a:p>
      </dgm:t>
    </dgm:pt>
    <dgm:pt modelId="{4623D5C8-33A2-4C4F-B548-F1E138CF4543}" type="pres">
      <dgm:prSet presAssocID="{29A908E3-0CC0-4C08-BCC4-9A7E182125F6}" presName="outerComposite" presStyleCnt="0">
        <dgm:presLayoutVars>
          <dgm:chMax val="5"/>
          <dgm:dir/>
          <dgm:resizeHandles val="exact"/>
        </dgm:presLayoutVars>
      </dgm:prSet>
      <dgm:spPr/>
    </dgm:pt>
    <dgm:pt modelId="{0E85A87A-E2F8-447F-BEE5-61E7C8C3C985}" type="pres">
      <dgm:prSet presAssocID="{29A908E3-0CC0-4C08-BCC4-9A7E182125F6}" presName="dummyMaxCanvas" presStyleCnt="0">
        <dgm:presLayoutVars/>
      </dgm:prSet>
      <dgm:spPr/>
    </dgm:pt>
    <dgm:pt modelId="{B17C0EEF-9894-452A-BCC3-683A87233F9B}" type="pres">
      <dgm:prSet presAssocID="{29A908E3-0CC0-4C08-BCC4-9A7E182125F6}" presName="ThreeNodes_1" presStyleLbl="node1" presStyleIdx="0" presStyleCnt="3" custScaleY="87879">
        <dgm:presLayoutVars>
          <dgm:bulletEnabled val="1"/>
        </dgm:presLayoutVars>
      </dgm:prSet>
      <dgm:spPr/>
    </dgm:pt>
    <dgm:pt modelId="{2745963A-4D2F-424B-B167-E6F17948F2E6}" type="pres">
      <dgm:prSet presAssocID="{29A908E3-0CC0-4C08-BCC4-9A7E182125F6}" presName="ThreeNodes_2" presStyleLbl="node1" presStyleIdx="1" presStyleCnt="3">
        <dgm:presLayoutVars>
          <dgm:bulletEnabled val="1"/>
        </dgm:presLayoutVars>
      </dgm:prSet>
      <dgm:spPr/>
    </dgm:pt>
    <dgm:pt modelId="{F3699485-9496-4CBA-9202-7D977ACE5D1D}" type="pres">
      <dgm:prSet presAssocID="{29A908E3-0CC0-4C08-BCC4-9A7E182125F6}" presName="ThreeNodes_3" presStyleLbl="node1" presStyleIdx="2" presStyleCnt="3" custScaleY="112121" custLinFactNeighborY="6667">
        <dgm:presLayoutVars>
          <dgm:bulletEnabled val="1"/>
        </dgm:presLayoutVars>
      </dgm:prSet>
      <dgm:spPr/>
    </dgm:pt>
    <dgm:pt modelId="{BC86549F-D53F-464E-A375-8F14FF3864AF}" type="pres">
      <dgm:prSet presAssocID="{29A908E3-0CC0-4C08-BCC4-9A7E182125F6}" presName="ThreeConn_1-2" presStyleLbl="fgAccFollowNode1" presStyleIdx="0" presStyleCnt="2">
        <dgm:presLayoutVars>
          <dgm:bulletEnabled val="1"/>
        </dgm:presLayoutVars>
      </dgm:prSet>
      <dgm:spPr/>
    </dgm:pt>
    <dgm:pt modelId="{45F1F409-A12C-4A01-AB72-6546E2D77878}" type="pres">
      <dgm:prSet presAssocID="{29A908E3-0CC0-4C08-BCC4-9A7E182125F6}" presName="ThreeConn_2-3" presStyleLbl="fgAccFollowNode1" presStyleIdx="1" presStyleCnt="2">
        <dgm:presLayoutVars>
          <dgm:bulletEnabled val="1"/>
        </dgm:presLayoutVars>
      </dgm:prSet>
      <dgm:spPr/>
    </dgm:pt>
    <dgm:pt modelId="{5FE98718-6190-4FA6-8622-32FE149D67C5}" type="pres">
      <dgm:prSet presAssocID="{29A908E3-0CC0-4C08-BCC4-9A7E182125F6}" presName="ThreeNodes_1_text" presStyleLbl="node1" presStyleIdx="2" presStyleCnt="3">
        <dgm:presLayoutVars>
          <dgm:bulletEnabled val="1"/>
        </dgm:presLayoutVars>
      </dgm:prSet>
      <dgm:spPr/>
    </dgm:pt>
    <dgm:pt modelId="{FAE7724F-281A-460F-820F-23EDB073C8BE}" type="pres">
      <dgm:prSet presAssocID="{29A908E3-0CC0-4C08-BCC4-9A7E182125F6}" presName="ThreeNodes_2_text" presStyleLbl="node1" presStyleIdx="2" presStyleCnt="3">
        <dgm:presLayoutVars>
          <dgm:bulletEnabled val="1"/>
        </dgm:presLayoutVars>
      </dgm:prSet>
      <dgm:spPr/>
    </dgm:pt>
    <dgm:pt modelId="{583055F8-B5F8-44E5-8E19-D0EC7C2FF70C}" type="pres">
      <dgm:prSet presAssocID="{29A908E3-0CC0-4C08-BCC4-9A7E182125F6}" presName="ThreeNodes_3_text" presStyleLbl="node1" presStyleIdx="2" presStyleCnt="3">
        <dgm:presLayoutVars>
          <dgm:bulletEnabled val="1"/>
        </dgm:presLayoutVars>
      </dgm:prSet>
      <dgm:spPr/>
    </dgm:pt>
  </dgm:ptLst>
  <dgm:cxnLst>
    <dgm:cxn modelId="{CE33A80B-4AF3-452E-807E-4186E9417B58}" type="presOf" srcId="{29A908E3-0CC0-4C08-BCC4-9A7E182125F6}" destId="{4623D5C8-33A2-4C4F-B548-F1E138CF4543}" srcOrd="0" destOrd="0" presId="urn:microsoft.com/office/officeart/2005/8/layout/vProcess5"/>
    <dgm:cxn modelId="{06D50020-0849-4A0A-9C26-E1EA7FB8A788}" type="presOf" srcId="{7781A05A-91DD-4B49-B72E-ECF1CAD71602}" destId="{583055F8-B5F8-44E5-8E19-D0EC7C2FF70C}" srcOrd="1" destOrd="1" presId="urn:microsoft.com/office/officeart/2005/8/layout/vProcess5"/>
    <dgm:cxn modelId="{D1826D21-3BFB-4CCF-96D3-AD28A9332DF8}" srcId="{29A908E3-0CC0-4C08-BCC4-9A7E182125F6}" destId="{25F0174B-ECF6-421E-A567-E83915BA7D34}" srcOrd="2" destOrd="0" parTransId="{6E0D8D54-5459-4C81-A3FB-CB8FCB31C958}" sibTransId="{A57F34D0-2D2D-4664-ADEC-BF067F402356}"/>
    <dgm:cxn modelId="{B2145538-B1C3-4FEC-936D-7D9C72D13632}" type="presOf" srcId="{25F0174B-ECF6-421E-A567-E83915BA7D34}" destId="{583055F8-B5F8-44E5-8E19-D0EC7C2FF70C}" srcOrd="1" destOrd="0" presId="urn:microsoft.com/office/officeart/2005/8/layout/vProcess5"/>
    <dgm:cxn modelId="{019C4C41-58F7-4498-ADA9-EAB55EA7FF6D}" srcId="{9FDA27DA-B33C-45A4-ADF4-6565188F029E}" destId="{B7D38184-CF48-4A83-AEEC-AF562D023EA7}" srcOrd="0" destOrd="0" parTransId="{76C7929B-FF6F-4E80-A844-42C954E550E8}" sibTransId="{22A2E838-BCA2-4C8F-BDBD-CBC194FDA574}"/>
    <dgm:cxn modelId="{D5EE7364-D451-452E-A6BE-63C4528F5BC1}" type="presOf" srcId="{B7D38184-CF48-4A83-AEEC-AF562D023EA7}" destId="{B17C0EEF-9894-452A-BCC3-683A87233F9B}" srcOrd="0" destOrd="1" presId="urn:microsoft.com/office/officeart/2005/8/layout/vProcess5"/>
    <dgm:cxn modelId="{F0EFC669-686D-44A8-90E2-55B88E598271}" type="presOf" srcId="{2223F2C7-D7B3-4FC9-B265-993C90CD25AE}" destId="{FAE7724F-281A-460F-820F-23EDB073C8BE}" srcOrd="1" destOrd="0" presId="urn:microsoft.com/office/officeart/2005/8/layout/vProcess5"/>
    <dgm:cxn modelId="{AD74DC7E-0AC8-4129-A6D8-5704EA50DC41}" type="presOf" srcId="{DA00B052-3361-40BD-A353-FDD0B770BFEF}" destId="{BC86549F-D53F-464E-A375-8F14FF3864AF}" srcOrd="0" destOrd="0" presId="urn:microsoft.com/office/officeart/2005/8/layout/vProcess5"/>
    <dgm:cxn modelId="{84045698-6C46-492A-87E7-F070328BFF20}" srcId="{2223F2C7-D7B3-4FC9-B265-993C90CD25AE}" destId="{D2362FD2-20AA-4E5F-A6B7-CDCCB82F2C44}" srcOrd="0" destOrd="0" parTransId="{709202BA-7FC2-4431-B00F-CF3ABD98C654}" sibTransId="{78571A40-F125-4A7D-BF7E-57756695A2A4}"/>
    <dgm:cxn modelId="{F0D959A9-3D3E-435E-9AEB-91B6A22A39F7}" type="presOf" srcId="{25F0174B-ECF6-421E-A567-E83915BA7D34}" destId="{F3699485-9496-4CBA-9202-7D977ACE5D1D}" srcOrd="0" destOrd="0" presId="urn:microsoft.com/office/officeart/2005/8/layout/vProcess5"/>
    <dgm:cxn modelId="{D914F4AB-E533-47F8-89EF-4244BC839566}" srcId="{29A908E3-0CC0-4C08-BCC4-9A7E182125F6}" destId="{2223F2C7-D7B3-4FC9-B265-993C90CD25AE}" srcOrd="1" destOrd="0" parTransId="{73B6A308-928C-4E20-AA51-6DBE4B207F10}" sibTransId="{0E3314A3-89A2-4430-AC8F-5E53AD827CD8}"/>
    <dgm:cxn modelId="{98B4DDAE-CD15-4592-B741-E1BF84B15DBE}" type="presOf" srcId="{7781A05A-91DD-4B49-B72E-ECF1CAD71602}" destId="{F3699485-9496-4CBA-9202-7D977ACE5D1D}" srcOrd="0" destOrd="1" presId="urn:microsoft.com/office/officeart/2005/8/layout/vProcess5"/>
    <dgm:cxn modelId="{C7E61BB5-3251-42C5-AB78-A0ACCBE527F3}" type="presOf" srcId="{2223F2C7-D7B3-4FC9-B265-993C90CD25AE}" destId="{2745963A-4D2F-424B-B167-E6F17948F2E6}" srcOrd="0" destOrd="0" presId="urn:microsoft.com/office/officeart/2005/8/layout/vProcess5"/>
    <dgm:cxn modelId="{DE3679BA-D77A-4211-94B3-34DEAE64D5FC}" srcId="{25F0174B-ECF6-421E-A567-E83915BA7D34}" destId="{7781A05A-91DD-4B49-B72E-ECF1CAD71602}" srcOrd="0" destOrd="0" parTransId="{6D32D4C2-8E30-4C47-8A00-9380DA340FB8}" sibTransId="{11E9E5FA-21BF-4602-9BEA-8126830FCC16}"/>
    <dgm:cxn modelId="{A01E0FBE-D01C-40A3-972A-687636E32BA8}" type="presOf" srcId="{9FDA27DA-B33C-45A4-ADF4-6565188F029E}" destId="{B17C0EEF-9894-452A-BCC3-683A87233F9B}" srcOrd="0" destOrd="0" presId="urn:microsoft.com/office/officeart/2005/8/layout/vProcess5"/>
    <dgm:cxn modelId="{400001CF-BBC5-43AD-925E-2B54BCFE791D}" srcId="{29A908E3-0CC0-4C08-BCC4-9A7E182125F6}" destId="{9FDA27DA-B33C-45A4-ADF4-6565188F029E}" srcOrd="0" destOrd="0" parTransId="{5348D001-193B-4531-A587-C86315F698A0}" sibTransId="{DA00B052-3361-40BD-A353-FDD0B770BFEF}"/>
    <dgm:cxn modelId="{EE5931D9-7FD6-4407-BFEF-09EC1D0541D8}" type="presOf" srcId="{0E3314A3-89A2-4430-AC8F-5E53AD827CD8}" destId="{45F1F409-A12C-4A01-AB72-6546E2D77878}" srcOrd="0" destOrd="0" presId="urn:microsoft.com/office/officeart/2005/8/layout/vProcess5"/>
    <dgm:cxn modelId="{6983B7EA-2B22-4795-9A05-65FB91DAFF04}" type="presOf" srcId="{B7D38184-CF48-4A83-AEEC-AF562D023EA7}" destId="{5FE98718-6190-4FA6-8622-32FE149D67C5}" srcOrd="1" destOrd="1" presId="urn:microsoft.com/office/officeart/2005/8/layout/vProcess5"/>
    <dgm:cxn modelId="{D6BD39F3-05C5-420D-A0C9-04FA9141FF8F}" type="presOf" srcId="{D2362FD2-20AA-4E5F-A6B7-CDCCB82F2C44}" destId="{FAE7724F-281A-460F-820F-23EDB073C8BE}" srcOrd="1" destOrd="1" presId="urn:microsoft.com/office/officeart/2005/8/layout/vProcess5"/>
    <dgm:cxn modelId="{E18196F4-5E47-42BA-97CD-F9BC413C93EB}" type="presOf" srcId="{9FDA27DA-B33C-45A4-ADF4-6565188F029E}" destId="{5FE98718-6190-4FA6-8622-32FE149D67C5}" srcOrd="1" destOrd="0" presId="urn:microsoft.com/office/officeart/2005/8/layout/vProcess5"/>
    <dgm:cxn modelId="{72C5ACF5-9BB5-46BB-8E21-7E3E38DEDEA2}" type="presOf" srcId="{D2362FD2-20AA-4E5F-A6B7-CDCCB82F2C44}" destId="{2745963A-4D2F-424B-B167-E6F17948F2E6}" srcOrd="0" destOrd="1" presId="urn:microsoft.com/office/officeart/2005/8/layout/vProcess5"/>
    <dgm:cxn modelId="{31E5B3BE-10D8-493A-8CDE-E7954A2D3D2A}" type="presParOf" srcId="{4623D5C8-33A2-4C4F-B548-F1E138CF4543}" destId="{0E85A87A-E2F8-447F-BEE5-61E7C8C3C985}" srcOrd="0" destOrd="0" presId="urn:microsoft.com/office/officeart/2005/8/layout/vProcess5"/>
    <dgm:cxn modelId="{A1AE3981-FEC3-4862-BA92-81C492617890}" type="presParOf" srcId="{4623D5C8-33A2-4C4F-B548-F1E138CF4543}" destId="{B17C0EEF-9894-452A-BCC3-683A87233F9B}" srcOrd="1" destOrd="0" presId="urn:microsoft.com/office/officeart/2005/8/layout/vProcess5"/>
    <dgm:cxn modelId="{66FC6B49-C911-49AD-85EB-2EE05B99DE13}" type="presParOf" srcId="{4623D5C8-33A2-4C4F-B548-F1E138CF4543}" destId="{2745963A-4D2F-424B-B167-E6F17948F2E6}" srcOrd="2" destOrd="0" presId="urn:microsoft.com/office/officeart/2005/8/layout/vProcess5"/>
    <dgm:cxn modelId="{8F8CE2B3-3B77-4DF6-ACC7-725028E84896}" type="presParOf" srcId="{4623D5C8-33A2-4C4F-B548-F1E138CF4543}" destId="{F3699485-9496-4CBA-9202-7D977ACE5D1D}" srcOrd="3" destOrd="0" presId="urn:microsoft.com/office/officeart/2005/8/layout/vProcess5"/>
    <dgm:cxn modelId="{3FAC12DF-90CE-473E-88EB-A4432B28052F}" type="presParOf" srcId="{4623D5C8-33A2-4C4F-B548-F1E138CF4543}" destId="{BC86549F-D53F-464E-A375-8F14FF3864AF}" srcOrd="4" destOrd="0" presId="urn:microsoft.com/office/officeart/2005/8/layout/vProcess5"/>
    <dgm:cxn modelId="{391FD65F-D7FF-41CF-BF28-1E0D55B9EB99}" type="presParOf" srcId="{4623D5C8-33A2-4C4F-B548-F1E138CF4543}" destId="{45F1F409-A12C-4A01-AB72-6546E2D77878}" srcOrd="5" destOrd="0" presId="urn:microsoft.com/office/officeart/2005/8/layout/vProcess5"/>
    <dgm:cxn modelId="{2308E0D6-04F4-4F09-BA62-F8D701182871}" type="presParOf" srcId="{4623D5C8-33A2-4C4F-B548-F1E138CF4543}" destId="{5FE98718-6190-4FA6-8622-32FE149D67C5}" srcOrd="6" destOrd="0" presId="urn:microsoft.com/office/officeart/2005/8/layout/vProcess5"/>
    <dgm:cxn modelId="{E3CEFC7C-057B-478F-B4F8-A017FA7E9D78}" type="presParOf" srcId="{4623D5C8-33A2-4C4F-B548-F1E138CF4543}" destId="{FAE7724F-281A-460F-820F-23EDB073C8BE}" srcOrd="7" destOrd="0" presId="urn:microsoft.com/office/officeart/2005/8/layout/vProcess5"/>
    <dgm:cxn modelId="{0E806A50-1C24-4FD2-85A7-0E6BC2AB225F}" type="presParOf" srcId="{4623D5C8-33A2-4C4F-B548-F1E138CF4543}" destId="{583055F8-B5F8-44E5-8E19-D0EC7C2FF70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C0EEF-9894-452A-BCC3-683A87233F9B}">
      <dsp:nvSpPr>
        <dsp:cNvPr id="0" name=""/>
        <dsp:cNvSpPr/>
      </dsp:nvSpPr>
      <dsp:spPr>
        <a:xfrm>
          <a:off x="0" y="45719"/>
          <a:ext cx="7189470" cy="1325883"/>
        </a:xfrm>
        <a:prstGeom prst="roundRect">
          <a:avLst>
            <a:gd name="adj" fmla="val 10000"/>
          </a:avLst>
        </a:prstGeom>
        <a:solidFill>
          <a:schemeClr val="accent2"/>
        </a:solidFill>
        <a:ln w="25400" cap="flat" cmpd="sng" algn="ctr">
          <a:solidFill>
            <a:schemeClr val="accent2">
              <a:shade val="50000"/>
            </a:schemeClr>
          </a:solidFill>
          <a:prstDash val="solid"/>
        </a:ln>
        <a:effectLst/>
        <a:scene3d>
          <a:camera prst="orthographicFront">
            <a:rot lat="0" lon="0" rev="0"/>
          </a:camera>
          <a:lightRig rig="contrasting" dir="t">
            <a:rot lat="0" lon="0" rev="1200000"/>
          </a:lightRig>
        </a:scene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7E654"/>
              </a:solidFill>
              <a:effectLst/>
              <a:latin typeface="+mj-lt"/>
              <a:cs typeface="Arial" charset="0"/>
            </a:rPr>
            <a:t>Consultative Model/PCMH-N</a:t>
          </a:r>
          <a:endParaRPr lang="en-US" sz="2800" b="1" kern="1200" dirty="0">
            <a:solidFill>
              <a:srgbClr val="F7E654"/>
            </a:solidFill>
            <a:effectLst/>
            <a:latin typeface="+mj-lt"/>
          </a:endParaRPr>
        </a:p>
        <a:p>
          <a:pPr marL="171450" lvl="1" indent="-171450" algn="l" defTabSz="800100">
            <a:lnSpc>
              <a:spcPct val="90000"/>
            </a:lnSpc>
            <a:spcBef>
              <a:spcPct val="0"/>
            </a:spcBef>
            <a:spcAft>
              <a:spcPct val="15000"/>
            </a:spcAft>
            <a:buChar char="•"/>
            <a:tabLst/>
          </a:pPr>
          <a:r>
            <a:rPr lang="en-US" sz="1800" b="1" kern="1200" dirty="0">
              <a:solidFill>
                <a:srgbClr val="F7E654"/>
              </a:solidFill>
              <a:effectLst/>
              <a:latin typeface="+mj-lt"/>
              <a:cs typeface="Arial" charset="0"/>
            </a:rPr>
            <a:t>Psychiatrists/Therapist sees patients in consultation in his/her office – away from primary care</a:t>
          </a:r>
        </a:p>
      </dsp:txBody>
      <dsp:txXfrm>
        <a:off x="38834" y="84553"/>
        <a:ext cx="5572112" cy="1248215"/>
      </dsp:txXfrm>
    </dsp:sp>
    <dsp:sp modelId="{2745963A-4D2F-424B-B167-E6F17948F2E6}">
      <dsp:nvSpPr>
        <dsp:cNvPr id="0" name=""/>
        <dsp:cNvSpPr/>
      </dsp:nvSpPr>
      <dsp:spPr>
        <a:xfrm>
          <a:off x="634364" y="1714500"/>
          <a:ext cx="7189470" cy="1508760"/>
        </a:xfrm>
        <a:prstGeom prst="roundRect">
          <a:avLst>
            <a:gd name="adj" fmla="val 10000"/>
          </a:avLst>
        </a:prstGeom>
        <a:solidFill>
          <a:schemeClr val="accent1"/>
        </a:solidFill>
        <a:ln w="25400" cap="flat" cmpd="sng" algn="ctr">
          <a:solidFill>
            <a:schemeClr val="accent1">
              <a:shade val="50000"/>
            </a:schemeClr>
          </a:solidFill>
          <a:prstDash val="solid"/>
        </a:ln>
        <a:effectLst/>
        <a:scene3d>
          <a:camera prst="orthographicFront">
            <a:rot lat="0" lon="0" rev="0"/>
          </a:camera>
          <a:lightRig rig="contrasting" dir="t">
            <a:rot lat="0" lon="0" rev="1200000"/>
          </a:lightRig>
        </a:scene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00B050"/>
              </a:solidFill>
              <a:effectLst/>
              <a:latin typeface="+mj-lt"/>
              <a:cs typeface="Arial" charset="0"/>
            </a:rPr>
            <a:t>Co-located Model</a:t>
          </a:r>
        </a:p>
        <a:p>
          <a:pPr marL="171450" lvl="1" indent="-171450" algn="l" defTabSz="800100">
            <a:lnSpc>
              <a:spcPct val="90000"/>
            </a:lnSpc>
            <a:spcBef>
              <a:spcPct val="0"/>
            </a:spcBef>
            <a:spcAft>
              <a:spcPct val="15000"/>
            </a:spcAft>
            <a:buChar char="•"/>
          </a:pPr>
          <a:r>
            <a:rPr lang="en-US" sz="1800" b="1" kern="1200" dirty="0">
              <a:solidFill>
                <a:srgbClr val="00B050"/>
              </a:solidFill>
              <a:effectLst/>
              <a:latin typeface="+mj-lt"/>
              <a:cs typeface="Arial" charset="0"/>
            </a:rPr>
            <a:t>Psychiatrist/Therapist sees patients in primary care</a:t>
          </a:r>
        </a:p>
      </dsp:txBody>
      <dsp:txXfrm>
        <a:off x="678554" y="1758690"/>
        <a:ext cx="5486031" cy="1420379"/>
      </dsp:txXfrm>
    </dsp:sp>
    <dsp:sp modelId="{F3699485-9496-4CBA-9202-7D977ACE5D1D}">
      <dsp:nvSpPr>
        <dsp:cNvPr id="0" name=""/>
        <dsp:cNvSpPr/>
      </dsp:nvSpPr>
      <dsp:spPr>
        <a:xfrm>
          <a:off x="1268729" y="3383282"/>
          <a:ext cx="7189470" cy="1691636"/>
        </a:xfrm>
        <a:prstGeom prst="roundRect">
          <a:avLst>
            <a:gd name="adj" fmla="val 10000"/>
          </a:avLst>
        </a:prstGeom>
        <a:solidFill>
          <a:schemeClr val="accent3"/>
        </a:solidFill>
        <a:ln w="25400" cap="flat" cmpd="sng" algn="ctr">
          <a:solidFill>
            <a:schemeClr val="accent3">
              <a:shade val="50000"/>
            </a:schemeClr>
          </a:solidFill>
          <a:prstDash val="solid"/>
        </a:ln>
        <a:effectLst/>
        <a:scene3d>
          <a:camera prst="orthographicFront">
            <a:rot lat="0" lon="0" rev="0"/>
          </a:camera>
          <a:lightRig rig="contrasting" dir="t">
            <a:rot lat="0" lon="0" rev="1200000"/>
          </a:lightRig>
        </a:scene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06680" tIns="106680" rIns="0" bIns="106680" numCol="1" spcCol="1270" anchor="ctr" anchorCtr="0">
          <a:noAutofit/>
        </a:bodyPr>
        <a:lstStyle/>
        <a:p>
          <a:pPr marL="0" lvl="0" indent="0" algn="l" defTabSz="914400">
            <a:lnSpc>
              <a:spcPct val="90000"/>
            </a:lnSpc>
            <a:spcBef>
              <a:spcPct val="0"/>
            </a:spcBef>
            <a:spcAft>
              <a:spcPts val="600"/>
            </a:spcAft>
            <a:buNone/>
          </a:pPr>
          <a:r>
            <a:rPr lang="en-US" sz="2800" b="1" kern="1200" dirty="0">
              <a:solidFill>
                <a:srgbClr val="7030A0"/>
              </a:solidFill>
              <a:effectLst/>
              <a:latin typeface="+mj-lt"/>
              <a:cs typeface="Arial" charset="0"/>
            </a:rPr>
            <a:t>Collaborative Model</a:t>
          </a:r>
        </a:p>
        <a:p>
          <a:pPr marL="171450" lvl="1" indent="-171450" algn="l" defTabSz="914400">
            <a:lnSpc>
              <a:spcPct val="90000"/>
            </a:lnSpc>
            <a:spcBef>
              <a:spcPct val="0"/>
            </a:spcBef>
            <a:spcAft>
              <a:spcPct val="15000"/>
            </a:spcAft>
            <a:buChar char="•"/>
          </a:pPr>
          <a:r>
            <a:rPr lang="en-US" sz="1600" b="1" kern="1200" dirty="0">
              <a:solidFill>
                <a:srgbClr val="7030A0"/>
              </a:solidFill>
              <a:effectLst/>
              <a:latin typeface="+mj-lt"/>
              <a:cs typeface="Arial" charset="0"/>
            </a:rPr>
            <a:t>Psychiatrist/Therapist provides caseload consultation about primary care patients; works closely with primary care providers (PCPs) and other primary care-based behavioral health providers (BHP)</a:t>
          </a:r>
        </a:p>
      </dsp:txBody>
      <dsp:txXfrm>
        <a:off x="1318275" y="3432828"/>
        <a:ext cx="5475319" cy="1592544"/>
      </dsp:txXfrm>
    </dsp:sp>
    <dsp:sp modelId="{BC86549F-D53F-464E-A375-8F14FF3864AF}">
      <dsp:nvSpPr>
        <dsp:cNvPr id="0" name=""/>
        <dsp:cNvSpPr/>
      </dsp:nvSpPr>
      <dsp:spPr>
        <a:xfrm>
          <a:off x="6208776" y="1098423"/>
          <a:ext cx="980694" cy="980694"/>
        </a:xfrm>
        <a:prstGeom prst="downArrow">
          <a:avLst>
            <a:gd name="adj1" fmla="val 55000"/>
            <a:gd name="adj2" fmla="val 45000"/>
          </a:avLst>
        </a:prstGeom>
        <a:solidFill>
          <a:schemeClr val="accent5"/>
        </a:solidFill>
        <a:ln w="25400" cap="flat" cmpd="sng" algn="ctr">
          <a:solidFill>
            <a:schemeClr val="accent5">
              <a:shade val="50000"/>
            </a:schemeClr>
          </a:solidFill>
          <a:prstDash val="solid"/>
        </a:ln>
        <a:effectLst/>
        <a:scene3d>
          <a:camera prst="orthographicFront">
            <a:rot lat="0" lon="0" rev="0"/>
          </a:camera>
          <a:lightRig rig="contrasting" dir="t">
            <a:rot lat="0" lon="0" rev="1200000"/>
          </a:lightRig>
        </a:scene3d>
        <a:sp3d z="300000"/>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solidFill>
              <a:srgbClr val="C00000"/>
            </a:solidFill>
          </a:endParaRPr>
        </a:p>
      </dsp:txBody>
      <dsp:txXfrm>
        <a:off x="6429432" y="1098423"/>
        <a:ext cx="539382" cy="737972"/>
      </dsp:txXfrm>
    </dsp:sp>
    <dsp:sp modelId="{45F1F409-A12C-4A01-AB72-6546E2D77878}">
      <dsp:nvSpPr>
        <dsp:cNvPr id="0" name=""/>
        <dsp:cNvSpPr/>
      </dsp:nvSpPr>
      <dsp:spPr>
        <a:xfrm>
          <a:off x="6843141" y="2848585"/>
          <a:ext cx="980694" cy="980694"/>
        </a:xfrm>
        <a:prstGeom prst="downArrow">
          <a:avLst>
            <a:gd name="adj1" fmla="val 55000"/>
            <a:gd name="adj2" fmla="val 45000"/>
          </a:avLst>
        </a:prstGeom>
        <a:solidFill>
          <a:schemeClr val="accent5"/>
        </a:solidFill>
        <a:ln w="25400" cap="flat" cmpd="sng" algn="ctr">
          <a:solidFill>
            <a:schemeClr val="accent5">
              <a:shade val="50000"/>
            </a:schemeClr>
          </a:solidFill>
          <a:prstDash val="solid"/>
        </a:ln>
        <a:effectLst/>
        <a:scene3d>
          <a:camera prst="orthographicFront">
            <a:rot lat="0" lon="0" rev="0"/>
          </a:camera>
          <a:lightRig rig="contrasting" dir="t">
            <a:rot lat="0" lon="0" rev="1200000"/>
          </a:lightRig>
        </a:scene3d>
        <a:sp3d z="300000"/>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solidFill>
              <a:srgbClr val="C00000"/>
            </a:solidFill>
          </a:endParaRPr>
        </a:p>
      </dsp:txBody>
      <dsp:txXfrm>
        <a:off x="7063797" y="2848585"/>
        <a:ext cx="539382" cy="73797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46554"/>
            <a:ext cx="3429000" cy="465693"/>
          </a:xfrm>
          <a:prstGeom prst="rect">
            <a:avLst/>
          </a:prstGeom>
        </p:spPr>
        <p:txBody>
          <a:bodyPr vert="horz" lIns="93177" tIns="46589" rIns="93177" bIns="46589" rtlCol="0" anchor="b"/>
          <a:lstStyle>
            <a:lvl1pPr algn="l">
              <a:defRPr sz="1200"/>
            </a:lvl1pPr>
          </a:lstStyle>
          <a:p>
            <a:r>
              <a:rPr lang="en-US" sz="1100" i="1" dirty="0"/>
              <a:t>Presented at the Michigan Osteopathic Association’s 118</a:t>
            </a:r>
            <a:r>
              <a:rPr lang="en-US" sz="1100" i="1" baseline="30000" dirty="0"/>
              <a:t>th</a:t>
            </a:r>
            <a:r>
              <a:rPr lang="en-US" sz="1100" i="1" dirty="0"/>
              <a:t> Annual Spring Convention, May 2018</a:t>
            </a:r>
          </a:p>
        </p:txBody>
      </p:sp>
    </p:spTree>
    <p:extLst>
      <p:ext uri="{BB962C8B-B14F-4D97-AF65-F5344CB8AC3E}">
        <p14:creationId xmlns:p14="http://schemas.microsoft.com/office/powerpoint/2010/main" val="3939239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3177" tIns="46589" rIns="93177" bIns="46589" rtlCol="0"/>
          <a:lstStyle>
            <a:lvl1pPr algn="r">
              <a:defRPr sz="1200"/>
            </a:lvl1pPr>
          </a:lstStyle>
          <a:p>
            <a:fld id="{7C8BF030-2C53-7E4B-AD69-76676307096E}" type="datetimeFigureOut">
              <a:rPr lang="en-US" smtClean="0"/>
              <a:pPr/>
              <a:t>10/16/2017</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6554"/>
            <a:ext cx="2971800" cy="46569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3177" tIns="46589" rIns="93177" bIns="46589" rtlCol="0" anchor="b"/>
          <a:lstStyle>
            <a:lvl1pPr algn="r">
              <a:defRPr sz="1200"/>
            </a:lvl1pPr>
          </a:lstStyle>
          <a:p>
            <a:fld id="{B5B8664F-FFCF-2440-9210-540FA356D9E5}" type="slidenum">
              <a:rPr lang="en-US" smtClean="0"/>
              <a:pPr/>
              <a:t>‹#›</a:t>
            </a:fld>
            <a:endParaRPr lang="en-US" dirty="0"/>
          </a:p>
        </p:txBody>
      </p:sp>
    </p:spTree>
    <p:extLst>
      <p:ext uri="{BB962C8B-B14F-4D97-AF65-F5344CB8AC3E}">
        <p14:creationId xmlns:p14="http://schemas.microsoft.com/office/powerpoint/2010/main" val="41273485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B8664F-FFCF-2440-9210-540FA356D9E5}" type="slidenum">
              <a:rPr lang="en-US" smtClean="0"/>
              <a:pPr/>
              <a:t>2</a:t>
            </a:fld>
            <a:endParaRPr lang="en-US" dirty="0"/>
          </a:p>
        </p:txBody>
      </p:sp>
      <p:sp>
        <p:nvSpPr>
          <p:cNvPr id="5" name="Header Placeholder 4"/>
          <p:cNvSpPr>
            <a:spLocks noGrp="1"/>
          </p:cNvSpPr>
          <p:nvPr>
            <p:ph type="hdr" sz="quarter" idx="11"/>
          </p:nvPr>
        </p:nvSpPr>
        <p:spPr/>
        <p:txBody>
          <a:bodyPr/>
          <a:lstStyle/>
          <a:p>
            <a:r>
              <a:rPr lang="en-US"/>
              <a:t>Integrating Behavioral Health into General Medical Care,          PGIP BH Initiative: Improving ADHD Care</a:t>
            </a:r>
            <a:endParaRPr lang="en-US" dirty="0"/>
          </a:p>
        </p:txBody>
      </p:sp>
      <p:sp>
        <p:nvSpPr>
          <p:cNvPr id="6" name="Date Placeholder 5"/>
          <p:cNvSpPr>
            <a:spLocks noGrp="1"/>
          </p:cNvSpPr>
          <p:nvPr>
            <p:ph type="dt" idx="12"/>
          </p:nvPr>
        </p:nvSpPr>
        <p:spPr/>
        <p:txBody>
          <a:bodyPr/>
          <a:lstStyle/>
          <a:p>
            <a:r>
              <a:rPr lang="en-US"/>
              <a:t>Progress Update 3/10/16</a:t>
            </a:r>
            <a:endParaRPr lang="en-US" dirty="0"/>
          </a:p>
        </p:txBody>
      </p:sp>
      <p:sp>
        <p:nvSpPr>
          <p:cNvPr id="7" name="Footer Placehold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01681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19" eaLnBrk="0" hangingPunct="0">
              <a:defRPr sz="2400">
                <a:solidFill>
                  <a:schemeClr val="tx1"/>
                </a:solidFill>
                <a:latin typeface="Arial" charset="0"/>
                <a:ea typeface="ＭＳ Ｐゴシック" pitchFamily="34" charset="-128"/>
              </a:defRPr>
            </a:lvl1pPr>
            <a:lvl2pPr marL="736676" indent="-283336" defTabSz="922419" eaLnBrk="0" hangingPunct="0">
              <a:defRPr sz="2400">
                <a:solidFill>
                  <a:schemeClr val="tx1"/>
                </a:solidFill>
                <a:latin typeface="Arial" charset="0"/>
                <a:ea typeface="ＭＳ Ｐゴシック" pitchFamily="34" charset="-128"/>
              </a:defRPr>
            </a:lvl2pPr>
            <a:lvl3pPr marL="1133348" indent="-226670" defTabSz="922419" eaLnBrk="0" hangingPunct="0">
              <a:defRPr sz="2400">
                <a:solidFill>
                  <a:schemeClr val="tx1"/>
                </a:solidFill>
                <a:latin typeface="Arial" charset="0"/>
                <a:ea typeface="ＭＳ Ｐゴシック" pitchFamily="34" charset="-128"/>
              </a:defRPr>
            </a:lvl3pPr>
            <a:lvl4pPr marL="1586686" indent="-226670" defTabSz="922419" eaLnBrk="0" hangingPunct="0">
              <a:defRPr sz="2400">
                <a:solidFill>
                  <a:schemeClr val="tx1"/>
                </a:solidFill>
                <a:latin typeface="Arial" charset="0"/>
                <a:ea typeface="ＭＳ Ｐゴシック" pitchFamily="34" charset="-128"/>
              </a:defRPr>
            </a:lvl4pPr>
            <a:lvl5pPr marL="2040025" indent="-226670" defTabSz="922419" eaLnBrk="0" hangingPunct="0">
              <a:defRPr sz="2400">
                <a:solidFill>
                  <a:schemeClr val="tx1"/>
                </a:solidFill>
                <a:latin typeface="Arial" charset="0"/>
                <a:ea typeface="ＭＳ Ｐゴシック" pitchFamily="34" charset="-128"/>
              </a:defRPr>
            </a:lvl5pPr>
            <a:lvl6pPr marL="2493365" indent="-226670" defTabSz="922419" eaLnBrk="0" fontAlgn="base" hangingPunct="0">
              <a:spcBef>
                <a:spcPct val="0"/>
              </a:spcBef>
              <a:spcAft>
                <a:spcPct val="0"/>
              </a:spcAft>
              <a:defRPr sz="2400">
                <a:solidFill>
                  <a:schemeClr val="tx1"/>
                </a:solidFill>
                <a:latin typeface="Arial" charset="0"/>
                <a:ea typeface="ＭＳ Ｐゴシック" pitchFamily="34" charset="-128"/>
              </a:defRPr>
            </a:lvl6pPr>
            <a:lvl7pPr marL="2946703" indent="-226670" defTabSz="922419" eaLnBrk="0" fontAlgn="base" hangingPunct="0">
              <a:spcBef>
                <a:spcPct val="0"/>
              </a:spcBef>
              <a:spcAft>
                <a:spcPct val="0"/>
              </a:spcAft>
              <a:defRPr sz="2400">
                <a:solidFill>
                  <a:schemeClr val="tx1"/>
                </a:solidFill>
                <a:latin typeface="Arial" charset="0"/>
                <a:ea typeface="ＭＳ Ｐゴシック" pitchFamily="34" charset="-128"/>
              </a:defRPr>
            </a:lvl7pPr>
            <a:lvl8pPr marL="3400043" indent="-226670" defTabSz="922419" eaLnBrk="0" fontAlgn="base" hangingPunct="0">
              <a:spcBef>
                <a:spcPct val="0"/>
              </a:spcBef>
              <a:spcAft>
                <a:spcPct val="0"/>
              </a:spcAft>
              <a:defRPr sz="2400">
                <a:solidFill>
                  <a:schemeClr val="tx1"/>
                </a:solidFill>
                <a:latin typeface="Arial" charset="0"/>
                <a:ea typeface="ＭＳ Ｐゴシック" pitchFamily="34" charset="-128"/>
              </a:defRPr>
            </a:lvl8pPr>
            <a:lvl9pPr marL="3853381" indent="-226670" defTabSz="922419"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8C41B66-AA66-47A6-9413-26050F33AE33}" type="slidenum">
              <a:rPr lang="en-US" sz="1100"/>
              <a:pPr>
                <a:defRPr/>
              </a:pPr>
              <a:t>18</a:t>
            </a:fld>
            <a:endParaRPr lang="en-US" sz="11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a:spLocks noGrp="1"/>
          </p:cNvSpPr>
          <p:nvPr>
            <p:ph type="body" idx="1"/>
          </p:nvPr>
        </p:nvSpPr>
        <p:spPr>
          <a:noFill/>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p:sp>
      <p:sp>
        <p:nvSpPr>
          <p:cNvPr id="35843" name="Notes Placeholder 2"/>
          <p:cNvSpPr>
            <a:spLocks noGrp="1"/>
          </p:cNvSpPr>
          <p:nvPr>
            <p:ph type="body" idx="1"/>
          </p:nvPr>
        </p:nvSpPr>
        <p:spPr>
          <a:noFill/>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Integrating Behavioral Health into General Medical Care,          PGIP BH Initiative: Improving ADHD Care</a:t>
            </a:r>
            <a:endParaRPr lang="en-US" dirty="0"/>
          </a:p>
        </p:txBody>
      </p:sp>
      <p:sp>
        <p:nvSpPr>
          <p:cNvPr id="5" name="Date Placeholder 4"/>
          <p:cNvSpPr>
            <a:spLocks noGrp="1"/>
          </p:cNvSpPr>
          <p:nvPr>
            <p:ph type="dt" idx="11"/>
          </p:nvPr>
        </p:nvSpPr>
        <p:spPr/>
        <p:txBody>
          <a:bodyPr/>
          <a:lstStyle/>
          <a:p>
            <a:r>
              <a:rPr lang="en-US"/>
              <a:t>Progress Update 3/10/16</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B5B8664F-FFCF-2440-9210-540FA356D9E5}" type="slidenum">
              <a:rPr lang="en-US" smtClean="0"/>
              <a:pPr/>
              <a:t>22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6872"/>
            <a:fld id="{7BBE7F01-30B6-4230-B411-76F4493218C3}" type="slidenum">
              <a:rPr lang="en-US" smtClean="0">
                <a:ea typeface="ＭＳ Ｐゴシック" pitchFamily="34" charset="-128"/>
              </a:rPr>
              <a:pPr defTabSz="916872"/>
              <a:t>37</a:t>
            </a:fld>
            <a:endParaRPr lang="en-US" dirty="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Integrating Behavioral Health into General Medical Care,          PGIP BH Initiative: Improving ADHD Care</a:t>
            </a:r>
            <a:endParaRPr lang="en-US" dirty="0"/>
          </a:p>
        </p:txBody>
      </p:sp>
      <p:sp>
        <p:nvSpPr>
          <p:cNvPr id="5" name="Date Placeholder 4"/>
          <p:cNvSpPr>
            <a:spLocks noGrp="1"/>
          </p:cNvSpPr>
          <p:nvPr>
            <p:ph type="dt" idx="11"/>
          </p:nvPr>
        </p:nvSpPr>
        <p:spPr/>
        <p:txBody>
          <a:bodyPr/>
          <a:lstStyle/>
          <a:p>
            <a:r>
              <a:rPr lang="en-US"/>
              <a:t>Progress Update 3/10/16</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B5B8664F-FFCF-2440-9210-540FA356D9E5}"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p:spPr>
        <p:txBody>
          <a:bodyPr/>
          <a:lstStyle/>
          <a:p>
            <a:pPr eaLnBrk="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a:defRPr/>
            </a:pPr>
            <a:r>
              <a:rPr lang="en-US" altLang="en-US" dirty="0">
                <a:solidFill>
                  <a:schemeClr val="tx1">
                    <a:lumMod val="65000"/>
                    <a:lumOff val="35000"/>
                  </a:schemeClr>
                </a:solidFill>
                <a:cs typeface="Arial" pitchFamily="34" charset="0"/>
                <a:sym typeface="Arial" pitchFamily="34" charset="0"/>
              </a:rPr>
              <a:t>Sources:  </a:t>
            </a:r>
            <a:r>
              <a:rPr lang="en-US" altLang="en-US" baseline="30000" dirty="0">
                <a:solidFill>
                  <a:schemeClr val="tx1">
                    <a:lumMod val="65000"/>
                    <a:lumOff val="35000"/>
                  </a:schemeClr>
                </a:solidFill>
                <a:cs typeface="Arial" pitchFamily="34" charset="0"/>
                <a:sym typeface="Arial" pitchFamily="34" charset="0"/>
              </a:rPr>
              <a:t>1</a:t>
            </a:r>
            <a:r>
              <a:rPr lang="en-US" altLang="en-US" dirty="0">
                <a:solidFill>
                  <a:schemeClr val="tx1">
                    <a:lumMod val="65000"/>
                    <a:lumOff val="35000"/>
                  </a:schemeClr>
                </a:solidFill>
                <a:cs typeface="Arial" pitchFamily="34" charset="0"/>
                <a:sym typeface="Arial" pitchFamily="34" charset="0"/>
              </a:rPr>
              <a:t>Kroenke &amp; </a:t>
            </a:r>
            <a:r>
              <a:rPr lang="en-US" altLang="en-US" dirty="0" err="1">
                <a:solidFill>
                  <a:schemeClr val="tx1">
                    <a:lumMod val="65000"/>
                    <a:lumOff val="35000"/>
                  </a:schemeClr>
                </a:solidFill>
                <a:cs typeface="Arial" pitchFamily="34" charset="0"/>
                <a:sym typeface="Arial" pitchFamily="34" charset="0"/>
              </a:rPr>
              <a:t>Mangelsdorf</a:t>
            </a:r>
            <a:r>
              <a:rPr lang="en-US" altLang="en-US" dirty="0">
                <a:solidFill>
                  <a:schemeClr val="tx1">
                    <a:lumMod val="65000"/>
                    <a:lumOff val="35000"/>
                  </a:schemeClr>
                </a:solidFill>
                <a:cs typeface="Arial" pitchFamily="34" charset="0"/>
                <a:sym typeface="Arial" pitchFamily="34" charset="0"/>
              </a:rPr>
              <a:t>,  Am J Med</a:t>
            </a:r>
            <a:r>
              <a:rPr lang="en-US" altLang="en-US" i="1" dirty="0">
                <a:solidFill>
                  <a:schemeClr val="tx1">
                    <a:lumMod val="65000"/>
                    <a:lumOff val="35000"/>
                  </a:schemeClr>
                </a:solidFill>
                <a:cs typeface="Arial" pitchFamily="34" charset="0"/>
                <a:sym typeface="Arial" pitchFamily="34" charset="0"/>
              </a:rPr>
              <a:t>. </a:t>
            </a:r>
            <a:r>
              <a:rPr lang="en-US" altLang="en-US" dirty="0">
                <a:solidFill>
                  <a:schemeClr val="tx1">
                    <a:lumMod val="65000"/>
                    <a:lumOff val="35000"/>
                  </a:schemeClr>
                </a:solidFill>
                <a:cs typeface="Arial" pitchFamily="34" charset="0"/>
                <a:sym typeface="Arial" pitchFamily="34" charset="0"/>
              </a:rPr>
              <a:t>1989;86:262-266. </a:t>
            </a:r>
            <a:r>
              <a:rPr lang="en-US" altLang="en-US" baseline="30000" dirty="0">
                <a:solidFill>
                  <a:schemeClr val="tx1">
                    <a:lumMod val="65000"/>
                    <a:lumOff val="35000"/>
                  </a:schemeClr>
                </a:solidFill>
                <a:cs typeface="Arial" pitchFamily="34" charset="0"/>
                <a:sym typeface="Arial" pitchFamily="34" charset="0"/>
              </a:rPr>
              <a:t>2</a:t>
            </a:r>
            <a:r>
              <a:rPr lang="en-US" altLang="en-US" dirty="0">
                <a:solidFill>
                  <a:schemeClr val="tx1">
                    <a:lumMod val="65000"/>
                    <a:lumOff val="35000"/>
                  </a:schemeClr>
                </a:solidFill>
                <a:cs typeface="Arial" pitchFamily="34" charset="0"/>
                <a:sym typeface="Arial" pitchFamily="34" charset="0"/>
              </a:rPr>
              <a:t>Narrow et al., Arch Gen Psychiatry. 1993;50:5-107. </a:t>
            </a:r>
            <a:r>
              <a:rPr lang="en-US" altLang="en-US" baseline="30000" dirty="0">
                <a:solidFill>
                  <a:schemeClr val="tx1">
                    <a:lumMod val="65000"/>
                    <a:lumOff val="35000"/>
                  </a:schemeClr>
                </a:solidFill>
                <a:cs typeface="Arial" pitchFamily="34" charset="0"/>
                <a:sym typeface="Arial" pitchFamily="34" charset="0"/>
              </a:rPr>
              <a:t>3</a:t>
            </a:r>
            <a:r>
              <a:rPr lang="en-US" altLang="en-US" dirty="0">
                <a:solidFill>
                  <a:schemeClr val="tx1">
                    <a:lumMod val="65000"/>
                    <a:lumOff val="35000"/>
                  </a:schemeClr>
                </a:solidFill>
                <a:cs typeface="Arial" pitchFamily="34" charset="0"/>
                <a:sym typeface="Arial" pitchFamily="34" charset="0"/>
              </a:rPr>
              <a:t>Kessler et al., NEJM. 2006;353:2515-23. </a:t>
            </a:r>
            <a:r>
              <a:rPr lang="en-US" altLang="en-US" baseline="30000" dirty="0">
                <a:solidFill>
                  <a:schemeClr val="tx1">
                    <a:lumMod val="65000"/>
                    <a:lumOff val="35000"/>
                  </a:schemeClr>
                </a:solidFill>
                <a:cs typeface="Arial" pitchFamily="34" charset="0"/>
                <a:sym typeface="Arial" pitchFamily="34" charset="0"/>
              </a:rPr>
              <a:t>4</a:t>
            </a:r>
            <a:r>
              <a:rPr lang="en-US" altLang="en-US" dirty="0">
                <a:solidFill>
                  <a:schemeClr val="tx1">
                    <a:lumMod val="65000"/>
                    <a:lumOff val="35000"/>
                  </a:schemeClr>
                </a:solidFill>
                <a:cs typeface="Arial" pitchFamily="34" charset="0"/>
                <a:sym typeface="Arial" pitchFamily="34" charset="0"/>
              </a:rPr>
              <a:t>Martin et al., Lancet. 2007; 370:859-877. </a:t>
            </a:r>
            <a:r>
              <a:rPr lang="en-US" altLang="en-US" baseline="30000" dirty="0">
                <a:solidFill>
                  <a:schemeClr val="tx1">
                    <a:lumMod val="65000"/>
                    <a:lumOff val="35000"/>
                  </a:schemeClr>
                </a:solidFill>
                <a:cs typeface="Arial" pitchFamily="34" charset="0"/>
                <a:sym typeface="Arial" pitchFamily="34" charset="0"/>
              </a:rPr>
              <a:t>5</a:t>
            </a:r>
            <a:r>
              <a:rPr lang="en-US" altLang="en-US" dirty="0">
                <a:solidFill>
                  <a:schemeClr val="tx1">
                    <a:lumMod val="65000"/>
                    <a:lumOff val="35000"/>
                  </a:schemeClr>
                </a:solidFill>
                <a:cs typeface="Arial" pitchFamily="34" charset="0"/>
                <a:sym typeface="Arial" pitchFamily="34" charset="0"/>
              </a:rPr>
              <a:t>Pincus et al., JAMA. 1998;279:526-531.</a:t>
            </a:r>
            <a:endParaRPr lang="en-US" altLang="en-US" sz="4800" dirty="0">
              <a:solidFill>
                <a:schemeClr val="tx1">
                  <a:lumMod val="65000"/>
                  <a:lumOff val="35000"/>
                </a:schemeClr>
              </a:solidFill>
              <a:cs typeface="Arial" pitchFamily="34" charset="0"/>
            </a:endParaRPr>
          </a:p>
          <a:p>
            <a:pPr>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Primary care is where pts show up</a:t>
            </a: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8688" eaLnBrk="0" hangingPunct="0"/>
            <a:fld id="{D047ABD6-6C87-4687-A8B7-1D4EF8899575}" type="slidenum">
              <a:rPr lang="en-US" altLang="en-US" sz="1100" smtClean="0">
                <a:ea typeface="ＭＳ Ｐゴシック" pitchFamily="34" charset="-128"/>
              </a:rPr>
              <a:pPr defTabSz="928688" eaLnBrk="0" hangingPunct="0"/>
              <a:t>10</a:t>
            </a:fld>
            <a:endParaRPr lang="en-US" altLang="en-US" sz="1100">
              <a:ea typeface="ＭＳ Ｐゴシック" pitchFamily="34" charset="-128"/>
            </a:endParaRPr>
          </a:p>
        </p:txBody>
      </p:sp>
      <p:sp>
        <p:nvSpPr>
          <p:cNvPr id="54277" name="Header Placeholder 1"/>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altLang="en-US"/>
              <a:t>Lecture: OUWB medical students on Family Medicine rotation</a:t>
            </a:r>
          </a:p>
        </p:txBody>
      </p:sp>
      <p:sp>
        <p:nvSpPr>
          <p:cNvPr id="54278"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en-US"/>
              <a:t>1/26/16, 4/5/16, 5/31/16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p:sp>
      <p:sp>
        <p:nvSpPr>
          <p:cNvPr id="51203" name="Notes Placeholder 2"/>
          <p:cNvSpPr>
            <a:spLocks noGrp="1"/>
          </p:cNvSpPr>
          <p:nvPr>
            <p:ph type="body" idx="1"/>
          </p:nvPr>
        </p:nvSpPr>
        <p:spPr>
          <a:extLst/>
        </p:spPr>
        <p:txBody>
          <a:bodyPr/>
          <a:lstStyle/>
          <a:p>
            <a:pPr>
              <a:defRPr/>
            </a:pPr>
            <a:r>
              <a:rPr lang="en-US" altLang="en-US" dirty="0"/>
              <a:t>Why do they go “unmet? STIGMA!  </a:t>
            </a:r>
          </a:p>
          <a:p>
            <a:pPr>
              <a:defRPr/>
            </a:pPr>
            <a:endParaRPr lang="en-US" altLang="en-US" dirty="0"/>
          </a:p>
          <a:p>
            <a:pPr>
              <a:defRPr/>
            </a:pPr>
            <a:r>
              <a:rPr lang="en-US" altLang="en-US" dirty="0">
                <a:solidFill>
                  <a:schemeClr val="tx1">
                    <a:lumMod val="65000"/>
                    <a:lumOff val="35000"/>
                  </a:schemeClr>
                </a:solidFill>
                <a:ea typeface="Helvetica" charset="0"/>
                <a:cs typeface="Arial" pitchFamily="34" charset="0"/>
                <a:sym typeface="Arial" pitchFamily="34" charset="0"/>
              </a:rPr>
              <a:t>Sources: </a:t>
            </a:r>
            <a:r>
              <a:rPr lang="en-US" altLang="en-US" baseline="30000" dirty="0">
                <a:solidFill>
                  <a:schemeClr val="tx1">
                    <a:lumMod val="65000"/>
                    <a:lumOff val="35000"/>
                  </a:schemeClr>
                </a:solidFill>
                <a:ea typeface="Helvetica" charset="0"/>
                <a:cs typeface="Arial" pitchFamily="34" charset="0"/>
                <a:sym typeface="Arial" pitchFamily="34" charset="0"/>
              </a:rPr>
              <a:t>1</a:t>
            </a:r>
            <a:r>
              <a:rPr lang="en-US" altLang="en-US" dirty="0">
                <a:solidFill>
                  <a:schemeClr val="tx1">
                    <a:lumMod val="65000"/>
                    <a:lumOff val="35000"/>
                  </a:schemeClr>
                </a:solidFill>
                <a:ea typeface="Helvetica" charset="0"/>
                <a:cs typeface="Arial" pitchFamily="34" charset="0"/>
                <a:sym typeface="Arial" pitchFamily="34" charset="0"/>
              </a:rPr>
              <a:t>Kessler et al., NEJM. 2005;352:515-23.</a:t>
            </a:r>
            <a:r>
              <a:rPr lang="en-US" altLang="en-US" b="1" dirty="0">
                <a:solidFill>
                  <a:schemeClr val="tx1">
                    <a:lumMod val="65000"/>
                    <a:lumOff val="35000"/>
                  </a:schemeClr>
                </a:solidFill>
                <a:ea typeface="Helvetica" charset="0"/>
                <a:cs typeface="Arial" pitchFamily="34" charset="0"/>
                <a:sym typeface="Arial" pitchFamily="34" charset="0"/>
              </a:rPr>
              <a:t> </a:t>
            </a:r>
            <a:r>
              <a:rPr lang="en-US" altLang="en-US" baseline="30000" dirty="0">
                <a:solidFill>
                  <a:schemeClr val="tx1">
                    <a:lumMod val="65000"/>
                    <a:lumOff val="35000"/>
                  </a:schemeClr>
                </a:solidFill>
                <a:ea typeface="Helvetica" charset="0"/>
                <a:cs typeface="Arial" pitchFamily="34" charset="0"/>
                <a:sym typeface="Arial" pitchFamily="34" charset="0"/>
              </a:rPr>
              <a:t>2</a:t>
            </a:r>
            <a:r>
              <a:rPr lang="en-US" altLang="en-US" dirty="0">
                <a:solidFill>
                  <a:schemeClr val="tx1">
                    <a:lumMod val="65000"/>
                    <a:lumOff val="35000"/>
                  </a:schemeClr>
                </a:solidFill>
                <a:ea typeface="Helvetica" charset="0"/>
                <a:cs typeface="Arial" pitchFamily="34" charset="0"/>
                <a:sym typeface="Arial" pitchFamily="34" charset="0"/>
              </a:rPr>
              <a:t>Fisher &amp; Ransom, Arch Intern Med. 1997;6:324-333. </a:t>
            </a:r>
            <a:r>
              <a:rPr lang="en-US" altLang="en-US" baseline="30000" dirty="0">
                <a:solidFill>
                  <a:schemeClr val="tx1">
                    <a:lumMod val="65000"/>
                    <a:lumOff val="35000"/>
                  </a:schemeClr>
                </a:solidFill>
                <a:ea typeface="Helvetica" charset="0"/>
                <a:cs typeface="Arial" pitchFamily="34" charset="0"/>
                <a:sym typeface="Arial" pitchFamily="34" charset="0"/>
              </a:rPr>
              <a:t>3</a:t>
            </a:r>
            <a:r>
              <a:rPr lang="en-US" altLang="en-US" dirty="0">
                <a:solidFill>
                  <a:schemeClr val="tx1">
                    <a:lumMod val="65000"/>
                    <a:lumOff val="35000"/>
                  </a:schemeClr>
                </a:solidFill>
                <a:ea typeface="Helvetica" charset="0"/>
                <a:cs typeface="Arial" pitchFamily="34" charset="0"/>
                <a:sym typeface="Arial" pitchFamily="34" charset="0"/>
              </a:rPr>
              <a:t>Hoge et al., JAMA. 2006;95:1023-1032. </a:t>
            </a:r>
            <a:r>
              <a:rPr lang="en-US" altLang="en-US" baseline="30000" dirty="0">
                <a:solidFill>
                  <a:schemeClr val="tx1">
                    <a:lumMod val="65000"/>
                    <a:lumOff val="35000"/>
                  </a:schemeClr>
                </a:solidFill>
                <a:ea typeface="Helvetica" charset="0"/>
                <a:cs typeface="Arial" pitchFamily="34" charset="0"/>
                <a:sym typeface="Arial" pitchFamily="34" charset="0"/>
              </a:rPr>
              <a:t>4</a:t>
            </a:r>
            <a:r>
              <a:rPr lang="en-US" altLang="en-US" dirty="0">
                <a:solidFill>
                  <a:schemeClr val="tx1">
                    <a:lumMod val="65000"/>
                    <a:lumOff val="35000"/>
                  </a:schemeClr>
                </a:solidFill>
                <a:ea typeface="Helvetica" charset="0"/>
                <a:cs typeface="Arial" pitchFamily="34" charset="0"/>
                <a:sym typeface="Arial" pitchFamily="34" charset="0"/>
              </a:rPr>
              <a:t>Cunningham, Health Affairs. 2009; 3:w490-w501. </a:t>
            </a:r>
            <a:r>
              <a:rPr lang="en-US" altLang="en-US" baseline="30000" dirty="0">
                <a:solidFill>
                  <a:schemeClr val="tx1">
                    <a:lumMod val="65000"/>
                    <a:lumOff val="35000"/>
                  </a:schemeClr>
                </a:solidFill>
                <a:ea typeface="Helvetica" charset="0"/>
                <a:cs typeface="Arial" pitchFamily="34" charset="0"/>
                <a:sym typeface="Arial" pitchFamily="34" charset="0"/>
              </a:rPr>
              <a:t>5</a:t>
            </a:r>
            <a:r>
              <a:rPr lang="en-US" altLang="en-US" dirty="0">
                <a:solidFill>
                  <a:schemeClr val="tx1">
                    <a:lumMod val="65000"/>
                    <a:lumOff val="35000"/>
                  </a:schemeClr>
                </a:solidFill>
                <a:ea typeface="Helvetica" charset="0"/>
                <a:cs typeface="Arial" pitchFamily="34" charset="0"/>
                <a:sym typeface="Arial" pitchFamily="34" charset="0"/>
              </a:rPr>
              <a:t>Mitchell et al. Lancet, 2009; 374:609-619. </a:t>
            </a:r>
            <a:r>
              <a:rPr lang="en-US" altLang="en-US" baseline="30000" dirty="0">
                <a:solidFill>
                  <a:schemeClr val="tx1">
                    <a:lumMod val="65000"/>
                    <a:lumOff val="35000"/>
                  </a:schemeClr>
                </a:solidFill>
                <a:ea typeface="Helvetica" charset="0"/>
                <a:cs typeface="Arial" pitchFamily="34" charset="0"/>
                <a:sym typeface="Arial" pitchFamily="34" charset="0"/>
              </a:rPr>
              <a:t>6</a:t>
            </a:r>
            <a:r>
              <a:rPr lang="en-US" altLang="en-US" dirty="0">
                <a:solidFill>
                  <a:schemeClr val="tx1">
                    <a:lumMod val="65000"/>
                    <a:lumOff val="35000"/>
                  </a:schemeClr>
                </a:solidFill>
                <a:ea typeface="Helvetica" charset="0"/>
                <a:cs typeface="Arial" pitchFamily="34" charset="0"/>
                <a:sym typeface="Arial" pitchFamily="34" charset="0"/>
              </a:rPr>
              <a:t>Schulberg et al. Arch Gen Psych. 1996; 53:913-919</a:t>
            </a:r>
          </a:p>
          <a:p>
            <a:pPr>
              <a:defRPr/>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6625" eaLnBrk="0" hangingPunct="0"/>
            <a:fld id="{F4951D3B-380A-4163-B272-665EF2D9C9C7}" type="slidenum">
              <a:rPr lang="en-US" altLang="en-US" sz="1100" smtClean="0">
                <a:ea typeface="ＭＳ Ｐゴシック" pitchFamily="34" charset="-128"/>
              </a:rPr>
              <a:pPr defTabSz="936625" eaLnBrk="0" hangingPunct="0"/>
              <a:t>12</a:t>
            </a:fld>
            <a:endParaRPr lang="en-US" altLang="en-US" sz="1100">
              <a:ea typeface="ＭＳ Ｐゴシック" pitchFamily="34" charset="-128"/>
            </a:endParaRPr>
          </a:p>
        </p:txBody>
      </p:sp>
      <p:sp>
        <p:nvSpPr>
          <p:cNvPr id="56325" name="Header Placeholder 1"/>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altLang="en-US"/>
              <a:t>Lecture: OUWB medical students on Family Medicine rotation</a:t>
            </a:r>
          </a:p>
        </p:txBody>
      </p:sp>
      <p:sp>
        <p:nvSpPr>
          <p:cNvPr id="56326"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en-US"/>
              <a:t>1/26/16, 4/5/16, 5/31/16</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19" eaLnBrk="0" hangingPunct="0">
              <a:defRPr sz="2400">
                <a:solidFill>
                  <a:schemeClr val="tx1"/>
                </a:solidFill>
                <a:latin typeface="Arial" charset="0"/>
                <a:ea typeface="ＭＳ Ｐゴシック" pitchFamily="34" charset="-128"/>
              </a:defRPr>
            </a:lvl1pPr>
            <a:lvl2pPr marL="736676" indent="-283336" defTabSz="922419" eaLnBrk="0" hangingPunct="0">
              <a:defRPr sz="2400">
                <a:solidFill>
                  <a:schemeClr val="tx1"/>
                </a:solidFill>
                <a:latin typeface="Arial" charset="0"/>
                <a:ea typeface="ＭＳ Ｐゴシック" pitchFamily="34" charset="-128"/>
              </a:defRPr>
            </a:lvl2pPr>
            <a:lvl3pPr marL="1133348" indent="-226670" defTabSz="922419" eaLnBrk="0" hangingPunct="0">
              <a:defRPr sz="2400">
                <a:solidFill>
                  <a:schemeClr val="tx1"/>
                </a:solidFill>
                <a:latin typeface="Arial" charset="0"/>
                <a:ea typeface="ＭＳ Ｐゴシック" pitchFamily="34" charset="-128"/>
              </a:defRPr>
            </a:lvl3pPr>
            <a:lvl4pPr marL="1586686" indent="-226670" defTabSz="922419" eaLnBrk="0" hangingPunct="0">
              <a:defRPr sz="2400">
                <a:solidFill>
                  <a:schemeClr val="tx1"/>
                </a:solidFill>
                <a:latin typeface="Arial" charset="0"/>
                <a:ea typeface="ＭＳ Ｐゴシック" pitchFamily="34" charset="-128"/>
              </a:defRPr>
            </a:lvl4pPr>
            <a:lvl5pPr marL="2040025" indent="-226670" defTabSz="922419" eaLnBrk="0" hangingPunct="0">
              <a:defRPr sz="2400">
                <a:solidFill>
                  <a:schemeClr val="tx1"/>
                </a:solidFill>
                <a:latin typeface="Arial" charset="0"/>
                <a:ea typeface="ＭＳ Ｐゴシック" pitchFamily="34" charset="-128"/>
              </a:defRPr>
            </a:lvl5pPr>
            <a:lvl6pPr marL="2493365" indent="-226670" defTabSz="922419" eaLnBrk="0" fontAlgn="base" hangingPunct="0">
              <a:spcBef>
                <a:spcPct val="0"/>
              </a:spcBef>
              <a:spcAft>
                <a:spcPct val="0"/>
              </a:spcAft>
              <a:defRPr sz="2400">
                <a:solidFill>
                  <a:schemeClr val="tx1"/>
                </a:solidFill>
                <a:latin typeface="Arial" charset="0"/>
                <a:ea typeface="ＭＳ Ｐゴシック" pitchFamily="34" charset="-128"/>
              </a:defRPr>
            </a:lvl6pPr>
            <a:lvl7pPr marL="2946703" indent="-226670" defTabSz="922419" eaLnBrk="0" fontAlgn="base" hangingPunct="0">
              <a:spcBef>
                <a:spcPct val="0"/>
              </a:spcBef>
              <a:spcAft>
                <a:spcPct val="0"/>
              </a:spcAft>
              <a:defRPr sz="2400">
                <a:solidFill>
                  <a:schemeClr val="tx1"/>
                </a:solidFill>
                <a:latin typeface="Arial" charset="0"/>
                <a:ea typeface="ＭＳ Ｐゴシック" pitchFamily="34" charset="-128"/>
              </a:defRPr>
            </a:lvl7pPr>
            <a:lvl8pPr marL="3400043" indent="-226670" defTabSz="922419" eaLnBrk="0" fontAlgn="base" hangingPunct="0">
              <a:spcBef>
                <a:spcPct val="0"/>
              </a:spcBef>
              <a:spcAft>
                <a:spcPct val="0"/>
              </a:spcAft>
              <a:defRPr sz="2400">
                <a:solidFill>
                  <a:schemeClr val="tx1"/>
                </a:solidFill>
                <a:latin typeface="Arial" charset="0"/>
                <a:ea typeface="ＭＳ Ｐゴシック" pitchFamily="34" charset="-128"/>
              </a:defRPr>
            </a:lvl8pPr>
            <a:lvl9pPr marL="3853381" indent="-226670" defTabSz="922419"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9FB80D0-7E56-4CBD-82C4-FC0DA4196FDB}" type="slidenum">
              <a:rPr lang="en-US" sz="1100"/>
              <a:pPr>
                <a:defRPr/>
              </a:pPr>
              <a:t>14</a:t>
            </a:fld>
            <a:endParaRPr lang="en-US" sz="11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Integrating Behavioral Health into General Medical Care,          PGIP BH Initiative: Improving ADHD Care</a:t>
            </a:r>
            <a:endParaRPr lang="en-US" dirty="0"/>
          </a:p>
        </p:txBody>
      </p:sp>
      <p:sp>
        <p:nvSpPr>
          <p:cNvPr id="5" name="Date Placeholder 4"/>
          <p:cNvSpPr>
            <a:spLocks noGrp="1"/>
          </p:cNvSpPr>
          <p:nvPr>
            <p:ph type="dt" idx="11"/>
          </p:nvPr>
        </p:nvSpPr>
        <p:spPr/>
        <p:txBody>
          <a:bodyPr/>
          <a:lstStyle/>
          <a:p>
            <a:r>
              <a:rPr lang="en-US"/>
              <a:t>Progress Update 3/10/16</a:t>
            </a:r>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B5B8664F-FFCF-2440-9210-540FA356D9E5}"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solidFill>
                  <a:schemeClr val="accent2">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5" name="Espace réservé du pied de page 4"/>
          <p:cNvSpPr>
            <a:spLocks noGrp="1"/>
          </p:cNvSpPr>
          <p:nvPr>
            <p:ph type="ftr" sz="quarter" idx="11"/>
          </p:nvPr>
        </p:nvSpPr>
        <p:spPr>
          <a:xfrm>
            <a:off x="457200" y="6324600"/>
            <a:ext cx="2895600" cy="365125"/>
          </a:xfrm>
          <a:prstGeom prst="rect">
            <a:avLst/>
          </a:prstGeom>
        </p:spPr>
        <p:txBody>
          <a:bodyPr/>
          <a:lstStyle>
            <a:lvl1pPr>
              <a:defRPr/>
            </a:lvl1pPr>
          </a:lstStyle>
          <a:p>
            <a:endParaRPr lang="en-US" dirty="0"/>
          </a:p>
        </p:txBody>
      </p:sp>
      <p:sp>
        <p:nvSpPr>
          <p:cNvPr id="6" name="Espace réservé du numéro de diapositive 5"/>
          <p:cNvSpPr>
            <a:spLocks noGrp="1"/>
          </p:cNvSpPr>
          <p:nvPr>
            <p:ph type="sldNum" sz="quarter" idx="12"/>
          </p:nvPr>
        </p:nvSpPr>
        <p:spPr/>
        <p:txBody>
          <a:bodyPr/>
          <a:lstStyle>
            <a:lvl1pPr>
              <a:defRPr/>
            </a:lvl1pPr>
          </a:lstStyle>
          <a:p>
            <a:fld id="{AF7A8CCA-0DEA-462D-ACD0-9E7C0D1F0E39}"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669212"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a:lstStyle/>
          <a:p>
            <a:endParaRPr lang="en-US"/>
          </a:p>
        </p:txBody>
      </p:sp>
    </p:spTree>
    <p:extLst>
      <p:ext uri="{BB962C8B-B14F-4D97-AF65-F5344CB8AC3E}">
        <p14:creationId xmlns:p14="http://schemas.microsoft.com/office/powerpoint/2010/main" val="1539450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669212" cy="1462087"/>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5088" y="2017713"/>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5088" y="4151313"/>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9499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9636" y="820615"/>
            <a:ext cx="8017164" cy="997552"/>
          </a:xfrm>
        </p:spPr>
        <p:txBody>
          <a:bodyPr>
            <a:normAutofit/>
          </a:bodyPr>
          <a:lstStyle>
            <a:lvl1pPr algn="l">
              <a:defRPr sz="3600" b="1">
                <a:solidFill>
                  <a:schemeClr val="tx1">
                    <a:lumMod val="65000"/>
                    <a:lumOff val="35000"/>
                  </a:schemeClr>
                </a:solidFill>
              </a:defRPr>
            </a:lvl1pPr>
          </a:lstStyle>
          <a:p>
            <a:r>
              <a:rPr lang="en-US"/>
              <a:t>Click to edit Master title style</a:t>
            </a:r>
            <a:endParaRPr lang="en-US" dirty="0"/>
          </a:p>
        </p:txBody>
      </p:sp>
      <p:sp>
        <p:nvSpPr>
          <p:cNvPr id="6" name="Date Placeholder 3"/>
          <p:cNvSpPr>
            <a:spLocks noGrp="1"/>
          </p:cNvSpPr>
          <p:nvPr>
            <p:ph type="dt" sz="half" idx="2"/>
          </p:nvPr>
        </p:nvSpPr>
        <p:spPr>
          <a:xfrm>
            <a:off x="26182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4C007-829C-45E6-8343-50CD55852470}" type="datetime1">
              <a:rPr lang="en-US" smtClean="0"/>
              <a:pPr/>
              <a:t>10/16/2017</a:t>
            </a:fld>
            <a:endParaRPr lang="en-US" dirty="0"/>
          </a:p>
        </p:txBody>
      </p:sp>
      <p:sp>
        <p:nvSpPr>
          <p:cNvPr id="7" name="Footer Placeholder 4"/>
          <p:cNvSpPr>
            <a:spLocks noGrp="1"/>
          </p:cNvSpPr>
          <p:nvPr>
            <p:ph type="ftr" sz="quarter" idx="3"/>
          </p:nvPr>
        </p:nvSpPr>
        <p:spPr>
          <a:xfrm>
            <a:off x="2557589"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261820" y="6364451"/>
            <a:ext cx="64611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E474B-E64A-1643-BE86-DE6C30C3886C}" type="slidenum">
              <a:rPr lang="en-US" smtClean="0"/>
              <a:pPr/>
              <a:t>‹#›</a:t>
            </a:fld>
            <a:endParaRPr lang="en-US" dirty="0"/>
          </a:p>
        </p:txBody>
      </p:sp>
    </p:spTree>
    <p:extLst>
      <p:ext uri="{BB962C8B-B14F-4D97-AF65-F5344CB8AC3E}">
        <p14:creationId xmlns:p14="http://schemas.microsoft.com/office/powerpoint/2010/main" val="374116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327775" y="6554788"/>
            <a:ext cx="2816225" cy="584200"/>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defTabSz="457200" eaLnBrk="1" hangingPunct="1">
              <a:defRPr/>
            </a:pPr>
            <a:r>
              <a:rPr lang="en-US" altLang="en-US" sz="1400">
                <a:solidFill>
                  <a:srgbClr val="7F7F7F"/>
                </a:solidFill>
                <a:cs typeface="Arial" pitchFamily="34" charset="0"/>
              </a:rPr>
              <a:t>PCPCC 2014. All Rights Reserved.</a:t>
            </a:r>
          </a:p>
          <a:p>
            <a:pPr defTabSz="457200" eaLnBrk="1" hangingPunct="1">
              <a:defRPr/>
            </a:pPr>
            <a:endParaRPr lang="en-US" altLang="en-US">
              <a:solidFill>
                <a:prstClr val="black"/>
              </a:solidFill>
              <a:cs typeface="Arial"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8639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001000" cy="1219200"/>
          </a:xfrm>
        </p:spPr>
        <p:txBody>
          <a:bodyPr/>
          <a:lstStyle>
            <a:lvl1pPr>
              <a:defRPr sz="3600">
                <a:solidFill>
                  <a:srgbClr val="F7E654"/>
                </a:solidFill>
              </a:defRPr>
            </a:lvl1pPr>
          </a:lstStyle>
          <a:p>
            <a:r>
              <a:rPr lang="en-US" dirty="0"/>
              <a:t>Click to edit Master title style</a:t>
            </a:r>
          </a:p>
        </p:txBody>
      </p:sp>
      <p:sp>
        <p:nvSpPr>
          <p:cNvPr id="4" name="Content Placeholder 2"/>
          <p:cNvSpPr>
            <a:spLocks noGrp="1"/>
          </p:cNvSpPr>
          <p:nvPr>
            <p:ph sz="half" idx="1"/>
          </p:nvPr>
        </p:nvSpPr>
        <p:spPr>
          <a:xfrm>
            <a:off x="428625" y="1447800"/>
            <a:ext cx="7877175" cy="4648200"/>
          </a:xfrm>
        </p:spPr>
        <p:txBody>
          <a:bodyPr/>
          <a:lstStyle>
            <a:lvl1pPr>
              <a:buSzPct val="75000"/>
              <a:buFont typeface="Wingdings" pitchFamily="2" charset="2"/>
              <a:buChar char="v"/>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p:txBody>
      </p:sp>
      <p:sp>
        <p:nvSpPr>
          <p:cNvPr id="5" name="Rectangle 4"/>
          <p:cNvSpPr>
            <a:spLocks noGrp="1" noChangeArrowheads="1"/>
          </p:cNvSpPr>
          <p:nvPr>
            <p:ph type="sldNum" sz="quarter" idx="10"/>
          </p:nvPr>
        </p:nvSpPr>
        <p:spPr/>
        <p:txBody>
          <a:bodyPr/>
          <a:lstStyle>
            <a:lvl1pPr>
              <a:defRPr/>
            </a:lvl1pPr>
          </a:lstStyle>
          <a:p>
            <a:pPr>
              <a:defRPr/>
            </a:pPr>
            <a:fld id="{765384AD-54E3-4239-BCED-B8BB32BF68D1}"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lvl1pPr>
              <a:defRPr sz="3600">
                <a:solidFill>
                  <a:srgbClr val="F7E654"/>
                </a:solidFill>
              </a:defRPr>
            </a:lvl1pPr>
          </a:lstStyle>
          <a:p>
            <a:r>
              <a:rPr lang="en-US" dirty="0"/>
              <a:t>Click to edit Master title style</a:t>
            </a:r>
          </a:p>
        </p:txBody>
      </p:sp>
      <p:sp>
        <p:nvSpPr>
          <p:cNvPr id="4" name="Content Placeholder 2"/>
          <p:cNvSpPr>
            <a:spLocks noGrp="1"/>
          </p:cNvSpPr>
          <p:nvPr>
            <p:ph sz="half" idx="1"/>
          </p:nvPr>
        </p:nvSpPr>
        <p:spPr>
          <a:xfrm>
            <a:off x="428625" y="1295400"/>
            <a:ext cx="7877175" cy="4800600"/>
          </a:xfrm>
        </p:spPr>
        <p:txBody>
          <a:bodyPr/>
          <a:lstStyle>
            <a:lvl1pPr>
              <a:buSzPct val="75000"/>
              <a:buFont typeface="Wingdings" pitchFamily="2" charset="2"/>
              <a:buChar char="v"/>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p:txBody>
      </p:sp>
      <p:sp>
        <p:nvSpPr>
          <p:cNvPr id="5" name="Rectangle 4"/>
          <p:cNvSpPr>
            <a:spLocks noGrp="1" noChangeArrowheads="1"/>
          </p:cNvSpPr>
          <p:nvPr>
            <p:ph type="sldNum" sz="quarter" idx="10"/>
          </p:nvPr>
        </p:nvSpPr>
        <p:spPr/>
        <p:txBody>
          <a:bodyPr/>
          <a:lstStyle>
            <a:lvl1pPr>
              <a:defRPr/>
            </a:lvl1pPr>
          </a:lstStyle>
          <a:p>
            <a:pPr>
              <a:defRPr/>
            </a:pPr>
            <a:fld id="{A309624E-887B-413E-A325-62A00A1B4D7F}"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3" name="Title 1"/>
          <p:cNvSpPr>
            <a:spLocks noGrp="1"/>
          </p:cNvSpPr>
          <p:nvPr>
            <p:ph type="title"/>
          </p:nvPr>
        </p:nvSpPr>
        <p:spPr>
          <a:xfrm>
            <a:off x="76200" y="0"/>
            <a:ext cx="6172200" cy="1371600"/>
          </a:xfrm>
        </p:spPr>
        <p:txBody>
          <a:bodyPr/>
          <a:lstStyle>
            <a:lvl1pPr>
              <a:defRPr sz="3600">
                <a:solidFill>
                  <a:srgbClr val="F7E654"/>
                </a:solidFill>
              </a:defRPr>
            </a:lvl1pPr>
          </a:lstStyle>
          <a:p>
            <a:r>
              <a:rPr lang="en-US" dirty="0"/>
              <a:t>Click to edit Master title style</a:t>
            </a:r>
          </a:p>
        </p:txBody>
      </p:sp>
      <p:sp>
        <p:nvSpPr>
          <p:cNvPr id="4" name="Slide Number Placeholder 3"/>
          <p:cNvSpPr>
            <a:spLocks noGrp="1" noChangeArrowheads="1"/>
          </p:cNvSpPr>
          <p:nvPr>
            <p:ph type="sldNum" sz="quarter" idx="10"/>
          </p:nvPr>
        </p:nvSpPr>
        <p:spPr>
          <a:xfrm>
            <a:off x="6858000" y="6553200"/>
            <a:ext cx="2133600" cy="476250"/>
          </a:xfrm>
          <a:prstGeom prst="rect">
            <a:avLst/>
          </a:prstGeom>
        </p:spPr>
        <p:txBody>
          <a:bodyPr/>
          <a:lstStyle>
            <a:lvl1pPr algn="r">
              <a:defRPr sz="1200">
                <a:solidFill>
                  <a:schemeClr val="tx1"/>
                </a:solidFill>
                <a:latin typeface="Calibri" pitchFamily="34" charset="0"/>
                <a:ea typeface="ＭＳ Ｐゴシック" pitchFamily="-109" charset="-128"/>
              </a:defRPr>
            </a:lvl1pPr>
          </a:lstStyle>
          <a:p>
            <a:pPr>
              <a:defRPr/>
            </a:pPr>
            <a:fld id="{0C6FB1CA-9520-4087-83CF-5A474CEF1D1C}" type="slidenum">
              <a:rPr lang="en-US"/>
              <a:pPr>
                <a:defRPr/>
              </a:pPr>
              <a:t>‹#›</a:t>
            </a:fld>
            <a:endParaRPr lang="en-US" dirty="0"/>
          </a:p>
        </p:txBody>
      </p:sp>
      <p:sp>
        <p:nvSpPr>
          <p:cNvPr id="10" name="Text Placeholder 9"/>
          <p:cNvSpPr>
            <a:spLocks noGrp="1"/>
          </p:cNvSpPr>
          <p:nvPr>
            <p:ph type="body" sz="quarter" idx="12"/>
          </p:nvPr>
        </p:nvSpPr>
        <p:spPr>
          <a:xfrm>
            <a:off x="304800" y="1600200"/>
            <a:ext cx="85344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3667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2" name="Picture 1" descr="alt=&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3"/>
          <p:cNvSpPr>
            <a:spLocks noGrp="1" noChangeArrowheads="1"/>
          </p:cNvSpPr>
          <p:nvPr>
            <p:ph type="ctrTitle"/>
          </p:nvPr>
        </p:nvSpPr>
        <p:spPr>
          <a:xfrm>
            <a:off x="457200" y="938408"/>
            <a:ext cx="4195482" cy="1447800"/>
          </a:xfrm>
        </p:spPr>
        <p:txBody>
          <a:bodyPr anchor="b"/>
          <a:lstStyle>
            <a:lvl1pPr>
              <a:lnSpc>
                <a:spcPct val="90000"/>
              </a:lnSpc>
              <a:defRPr sz="2900">
                <a:solidFill>
                  <a:srgbClr val="FFFFFF"/>
                </a:solidFill>
              </a:defRPr>
            </a:lvl1pPr>
          </a:lstStyle>
          <a:p>
            <a:r>
              <a:rPr lang="en-US"/>
              <a:t>Click to edit Master title style</a:t>
            </a:r>
            <a:endParaRPr lang="en-US" dirty="0"/>
          </a:p>
        </p:txBody>
      </p:sp>
      <p:sp>
        <p:nvSpPr>
          <p:cNvPr id="12" name="Rectangle 4"/>
          <p:cNvSpPr>
            <a:spLocks noGrp="1" noChangeArrowheads="1"/>
          </p:cNvSpPr>
          <p:nvPr>
            <p:ph type="subTitle" idx="1"/>
          </p:nvPr>
        </p:nvSpPr>
        <p:spPr>
          <a:xfrm>
            <a:off x="457200" y="2462408"/>
            <a:ext cx="3505200" cy="685800"/>
          </a:xfrm>
        </p:spPr>
        <p:txBody>
          <a:bodyPr/>
          <a:lstStyle>
            <a:lvl1pPr marL="0" indent="0">
              <a:defRPr sz="1600">
                <a:solidFill>
                  <a:srgbClr val="A1C1CA"/>
                </a:solidFill>
              </a:defRPr>
            </a:lvl1pPr>
          </a:lstStyle>
          <a:p>
            <a:r>
              <a:rPr lang="en-US"/>
              <a:t>Click to edit Master subtitle style</a:t>
            </a:r>
            <a:endParaRPr lang="en-US" dirty="0"/>
          </a:p>
        </p:txBody>
      </p:sp>
      <p:pic>
        <p:nvPicPr>
          <p:cNvPr id="13" name="Picture 12" descr="Logo for Quality Improvement Organization/Lake Superior Quality Innovation Network. Michigan Minnesota Wisconsin" title="Lake Superior Quality Innovation Networ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534415"/>
            <a:ext cx="5522259" cy="947968"/>
          </a:xfrm>
          <a:prstGeom prst="rect">
            <a:avLst/>
          </a:prstGeom>
        </p:spPr>
      </p:pic>
    </p:spTree>
    <p:extLst>
      <p:ext uri="{BB962C8B-B14F-4D97-AF65-F5344CB8AC3E}">
        <p14:creationId xmlns:p14="http://schemas.microsoft.com/office/powerpoint/2010/main" val="1670329654"/>
      </p:ext>
    </p:extLst>
  </p:cSld>
  <p:clrMapOvr>
    <a:masterClrMapping/>
  </p:clrMapOvr>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sldNum" sz="quarter" idx="10"/>
          </p:nvPr>
        </p:nvSpPr>
        <p:spPr>
          <a:xfrm>
            <a:off x="6858000" y="6505184"/>
            <a:ext cx="2133600" cy="476250"/>
          </a:xfrm>
          <a:ln/>
        </p:spPr>
        <p:txBody>
          <a:bodyPr/>
          <a:lstStyle>
            <a:lvl1pPr>
              <a:defRPr/>
            </a:lvl1pPr>
          </a:lstStyle>
          <a:p>
            <a:pPr>
              <a:defRPr/>
            </a:pPr>
            <a:fld id="{EEECDFC4-8E18-0648-902C-922B32A58ED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054100"/>
          </a:xfrm>
        </p:spPr>
        <p:txBody>
          <a:bodyPr/>
          <a:lstStyle>
            <a:lvl1pPr>
              <a:defRPr sz="3600">
                <a:solidFill>
                  <a:srgbClr val="F7E654"/>
                </a:solidFill>
              </a:defRPr>
            </a:lvl1pPr>
          </a:lstStyle>
          <a:p>
            <a:r>
              <a:rPr lang="en-US" dirty="0"/>
              <a:t>Click to edit Master title style</a:t>
            </a:r>
          </a:p>
        </p:txBody>
      </p:sp>
      <p:sp>
        <p:nvSpPr>
          <p:cNvPr id="4" name="Content Placeholder 2"/>
          <p:cNvSpPr>
            <a:spLocks noGrp="1"/>
          </p:cNvSpPr>
          <p:nvPr>
            <p:ph sz="half" idx="1" hasCustomPrompt="1"/>
          </p:nvPr>
        </p:nvSpPr>
        <p:spPr>
          <a:xfrm>
            <a:off x="428625" y="1447800"/>
            <a:ext cx="7877175" cy="4648200"/>
          </a:xfrm>
        </p:spPr>
        <p:txBody>
          <a:bodyPr/>
          <a:lstStyle>
            <a:lvl1pPr>
              <a:buSzPct val="75000"/>
              <a:buFont typeface="Wingdings" pitchFamily="2" charset="2"/>
              <a:buChar char="v"/>
              <a:defRPr sz="2800"/>
            </a:lvl1pPr>
            <a:lvl2pPr marL="684213" indent="-227013">
              <a:buSzPct val="65000"/>
              <a:buFont typeface="Arial" panose="020B0604020202020204" pitchFamily="34" charset="0"/>
              <a:buChar char="•"/>
              <a:defRPr sz="2600"/>
            </a:lvl2pPr>
            <a:lvl3pPr marL="1022350" indent="-223838">
              <a:buSzPct val="50000"/>
              <a:buFont typeface="Wingdings" panose="05000000000000000000" pitchFamily="2" charset="2"/>
              <a:buChar cha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Rectangle 12"/>
          <p:cNvSpPr>
            <a:spLocks noGrp="1" noChangeArrowheads="1"/>
          </p:cNvSpPr>
          <p:nvPr>
            <p:ph type="sldNum" sz="quarter" idx="10"/>
          </p:nvPr>
        </p:nvSpPr>
        <p:spPr>
          <a:ln/>
        </p:spPr>
        <p:txBody>
          <a:bodyPr/>
          <a:lstStyle>
            <a:lvl1pPr>
              <a:defRPr/>
            </a:lvl1pPr>
          </a:lstStyle>
          <a:p>
            <a:pPr>
              <a:defRPr/>
            </a:pPr>
            <a:fld id="{36355955-99AD-2C47-AB89-1E2F3C8FB03C}" type="slidenum">
              <a:rPr lang="en-US"/>
              <a:pPr>
                <a:defRPr/>
              </a:pPr>
              <a:t>‹#›</a:t>
            </a:fld>
            <a:endParaRPr lang="en-US" dirty="0"/>
          </a:p>
        </p:txBody>
      </p:sp>
      <p:sp>
        <p:nvSpPr>
          <p:cNvPr id="105474" name="AutoShape 2" descr="https://outlook.office365.com/owa/service.svc/s/GetFileAttachment?id=AAMkAGI0OWFkZjY2LTMyZDMtNDNjZS1iMzViLWExZjUzZDQ4MDRjYwBGAAAAAADY3vf1TjLrSr9GILtifs6QBwB4oAaK%2BhEHSoOCMhHpp7s5AAAAAAENAAB4oAaK%2BhEHSoOCMhHpp7s5AAC1FlrYAAABEgAQAAw8%2BKkzQK1Mm%2BTGtC%2Bwtm8%3D&amp;isImagePreview=True&amp;X-OWA-CANARY=1a9_02xA30ydbuW_RezWASCdOCFuRNIIHna9WFj020T4NEJyVKZ2oHqeWbut11oXdaNY4wTc3C0."/>
          <p:cNvSpPr>
            <a:spLocks noChangeAspect="1" noChangeArrowheads="1"/>
          </p:cNvSpPr>
          <p:nvPr userDrawn="1"/>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054100"/>
          </a:xfrm>
        </p:spPr>
        <p:txBody>
          <a:bodyPr/>
          <a:lstStyle>
            <a:lvl1pPr>
              <a:defRPr sz="3600">
                <a:solidFill>
                  <a:srgbClr val="F7E654"/>
                </a:solidFill>
              </a:defRPr>
            </a:lvl1pPr>
          </a:lstStyle>
          <a:p>
            <a:r>
              <a:rPr lang="en-US" dirty="0"/>
              <a:t>Click to edit Master title style</a:t>
            </a:r>
          </a:p>
        </p:txBody>
      </p:sp>
      <p:sp>
        <p:nvSpPr>
          <p:cNvPr id="3" name="Content Placeholder 2"/>
          <p:cNvSpPr>
            <a:spLocks noGrp="1"/>
          </p:cNvSpPr>
          <p:nvPr>
            <p:ph sz="half" idx="1"/>
          </p:nvPr>
        </p:nvSpPr>
        <p:spPr>
          <a:xfrm>
            <a:off x="304800" y="1524000"/>
            <a:ext cx="3900488"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p:txBody>
      </p:sp>
      <p:sp>
        <p:nvSpPr>
          <p:cNvPr id="4" name="Content Placeholder 3"/>
          <p:cNvSpPr>
            <a:spLocks noGrp="1"/>
          </p:cNvSpPr>
          <p:nvPr>
            <p:ph sz="half" idx="2"/>
          </p:nvPr>
        </p:nvSpPr>
        <p:spPr>
          <a:xfrm>
            <a:off x="4495800" y="1524000"/>
            <a:ext cx="3900487"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p:txBody>
      </p:sp>
      <p:sp>
        <p:nvSpPr>
          <p:cNvPr id="5" name="Rectangle 12"/>
          <p:cNvSpPr>
            <a:spLocks noGrp="1" noChangeArrowheads="1"/>
          </p:cNvSpPr>
          <p:nvPr>
            <p:ph type="sldNum" sz="quarter" idx="10"/>
          </p:nvPr>
        </p:nvSpPr>
        <p:spPr>
          <a:ln/>
        </p:spPr>
        <p:txBody>
          <a:bodyPr/>
          <a:lstStyle>
            <a:lvl1pPr>
              <a:defRPr/>
            </a:lvl1pPr>
          </a:lstStyle>
          <a:p>
            <a:pPr>
              <a:defRPr/>
            </a:pPr>
            <a:fld id="{858CF18D-40E8-F64E-8CF2-8D54E126C5A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228600" y="-76200"/>
            <a:ext cx="8001000" cy="1219200"/>
          </a:xfrm>
        </p:spPr>
        <p:txBody>
          <a:bodyPr/>
          <a:lstStyle>
            <a:lvl1pPr>
              <a:defRPr sz="3600">
                <a:solidFill>
                  <a:srgbClr val="F7E654"/>
                </a:solidFill>
              </a:defRPr>
            </a:lvl1pPr>
          </a:lstStyle>
          <a:p>
            <a:r>
              <a:rPr lang="en-US" dirty="0"/>
              <a:t>Click to edit Master title style</a:t>
            </a:r>
          </a:p>
        </p:txBody>
      </p:sp>
      <p:sp>
        <p:nvSpPr>
          <p:cNvPr id="4" name="Rectangle 12"/>
          <p:cNvSpPr>
            <a:spLocks noGrp="1" noChangeArrowheads="1"/>
          </p:cNvSpPr>
          <p:nvPr>
            <p:ph type="sldNum" sz="quarter" idx="10"/>
          </p:nvPr>
        </p:nvSpPr>
        <p:spPr>
          <a:ln/>
        </p:spPr>
        <p:txBody>
          <a:bodyPr/>
          <a:lstStyle>
            <a:lvl1pPr>
              <a:defRPr/>
            </a:lvl1pPr>
          </a:lstStyle>
          <a:p>
            <a:pPr>
              <a:defRPr/>
            </a:pPr>
            <a:fld id="{A26F2636-C211-AB4A-B643-85DB935BECB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p:cNvSpPr txBox="1">
            <a:spLocks/>
          </p:cNvSpPr>
          <p:nvPr userDrawn="1"/>
        </p:nvSpPr>
        <p:spPr bwMode="auto">
          <a:xfrm>
            <a:off x="228600" y="-76200"/>
            <a:ext cx="8001000" cy="1219200"/>
          </a:xfrm>
          <a:prstGeom prst="rect">
            <a:avLst/>
          </a:prstGeom>
          <a:noFill/>
          <a:ln w="9525">
            <a:noFill/>
            <a:miter lim="800000"/>
            <a:headEnd/>
            <a:tailEnd/>
          </a:ln>
        </p:spPr>
        <p:txBody>
          <a:bodyPr anchor="ctr">
            <a:prstTxWarp prst="textNoShape">
              <a:avLst/>
            </a:prstTxWarp>
          </a:bodyPr>
          <a:lstStyle/>
          <a:p>
            <a:pPr>
              <a:defRPr/>
            </a:pPr>
            <a:r>
              <a:rPr lang="en-US" sz="3600" dirty="0">
                <a:solidFill>
                  <a:srgbClr val="F7E654"/>
                </a:solidFill>
                <a:latin typeface="Tahoma" charset="0"/>
              </a:rPr>
              <a:t>Click to edit Master title style</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sldNum" sz="quarter" idx="10"/>
          </p:nvPr>
        </p:nvSpPr>
        <p:spPr/>
        <p:txBody>
          <a:bodyPr/>
          <a:lstStyle>
            <a:lvl1pPr>
              <a:defRPr/>
            </a:lvl1pPr>
          </a:lstStyle>
          <a:p>
            <a:pPr>
              <a:defRPr/>
            </a:pPr>
            <a:fld id="{99173B1A-834E-694F-81DE-00D89C7A496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itle 1"/>
          <p:cNvSpPr txBox="1">
            <a:spLocks/>
          </p:cNvSpPr>
          <p:nvPr userDrawn="1"/>
        </p:nvSpPr>
        <p:spPr bwMode="auto">
          <a:xfrm>
            <a:off x="228600" y="-76200"/>
            <a:ext cx="8001000" cy="1219200"/>
          </a:xfrm>
          <a:prstGeom prst="rect">
            <a:avLst/>
          </a:prstGeom>
          <a:noFill/>
          <a:ln w="9525">
            <a:noFill/>
            <a:miter lim="800000"/>
            <a:headEnd/>
            <a:tailEnd/>
          </a:ln>
        </p:spPr>
        <p:txBody>
          <a:bodyPr anchor="ctr">
            <a:prstTxWarp prst="textNoShape">
              <a:avLst/>
            </a:prstTxWarp>
          </a:bodyPr>
          <a:lstStyle/>
          <a:p>
            <a:pPr>
              <a:defRPr/>
            </a:pPr>
            <a:r>
              <a:rPr lang="en-US" sz="3600" dirty="0">
                <a:solidFill>
                  <a:srgbClr val="F7E654"/>
                </a:solidFill>
                <a:latin typeface="Tahoma" charset="0"/>
              </a:rPr>
              <a:t>Click to edit Master title style</a:t>
            </a: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defRPr/>
            </a:lvl1pPr>
          </a:lstStyle>
          <a:p>
            <a:pPr>
              <a:defRPr/>
            </a:pPr>
            <a:fld id="{D8745E14-69CC-F14C-9014-7A85D6C1D4F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4419600" cy="838200"/>
          </a:xfrm>
        </p:spPr>
        <p:txBody>
          <a:bodyPr/>
          <a:lstStyle/>
          <a:p>
            <a:r>
              <a:rPr lang="en-US"/>
              <a:t>Click to edit Master title style</a:t>
            </a:r>
          </a:p>
        </p:txBody>
      </p:sp>
      <p:sp>
        <p:nvSpPr>
          <p:cNvPr id="3" name="Text Placeholder 2"/>
          <p:cNvSpPr>
            <a:spLocks noGrp="1"/>
          </p:cNvSpPr>
          <p:nvPr>
            <p:ph type="body" sz="half" idx="1"/>
          </p:nvPr>
        </p:nvSpPr>
        <p:spPr>
          <a:xfrm>
            <a:off x="381000" y="1752600"/>
            <a:ext cx="41148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41148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76200" y="6534150"/>
            <a:ext cx="838200" cy="247650"/>
          </a:xfrm>
        </p:spPr>
        <p:txBody>
          <a:bodyPr/>
          <a:lstStyle>
            <a:lvl1pPr>
              <a:defRPr/>
            </a:lvl1pPr>
          </a:lstStyle>
          <a:p>
            <a:fld id="{7BFB59DA-1EDC-4CE8-82AF-AE555FEF923D}" type="slidenum">
              <a:rPr lang="en-US"/>
              <a:pPr/>
              <a:t>‹#›</a:t>
            </a:fld>
            <a:endParaRPr lang="en-US"/>
          </a:p>
        </p:txBody>
      </p:sp>
    </p:spTree>
    <p:extLst>
      <p:ext uri="{BB962C8B-B14F-4D97-AF65-F5344CB8AC3E}">
        <p14:creationId xmlns:p14="http://schemas.microsoft.com/office/powerpoint/2010/main" val="2830068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4A32F1E-05B8-4F57-B71B-D65626441B75}" type="slidenum">
              <a:rPr lang="en-US"/>
              <a:pPr>
                <a:defRPr/>
              </a:pPr>
              <a:t>‹#›</a:t>
            </a:fld>
            <a:endParaRPr lang="en-US"/>
          </a:p>
        </p:txBody>
      </p:sp>
    </p:spTree>
    <p:extLst>
      <p:ext uri="{BB962C8B-B14F-4D97-AF65-F5344CB8AC3E}">
        <p14:creationId xmlns:p14="http://schemas.microsoft.com/office/powerpoint/2010/main" val="81667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3976" name="Rectangle 8"/>
          <p:cNvSpPr>
            <a:spLocks noChangeArrowheads="1"/>
          </p:cNvSpPr>
          <p:nvPr userDrawn="1"/>
        </p:nvSpPr>
        <p:spPr bwMode="auto">
          <a:xfrm>
            <a:off x="0" y="1066800"/>
            <a:ext cx="9144000" cy="5257800"/>
          </a:xfrm>
          <a:prstGeom prst="rect">
            <a:avLst/>
          </a:prstGeom>
          <a:solidFill>
            <a:srgbClr val="4F81BD">
              <a:alpha val="25098"/>
            </a:srgbClr>
          </a:solidFill>
          <a:ln w="9525">
            <a:noFill/>
            <a:miter lim="800000"/>
            <a:headEnd/>
            <a:tailEnd/>
          </a:ln>
        </p:spPr>
        <p:txBody>
          <a:bodyPr wrap="none" anchor="ctr">
            <a:prstTxWarp prst="textNoShape">
              <a:avLst/>
            </a:prstTxWarp>
          </a:bodyPr>
          <a:lstStyle/>
          <a:p>
            <a:pPr>
              <a:defRPr/>
            </a:pPr>
            <a:endParaRPr lang="en-US" dirty="0"/>
          </a:p>
        </p:txBody>
      </p:sp>
      <p:sp>
        <p:nvSpPr>
          <p:cNvPr id="83977" name="Rectangle 9"/>
          <p:cNvSpPr>
            <a:spLocks noChangeArrowheads="1"/>
          </p:cNvSpPr>
          <p:nvPr userDrawn="1"/>
        </p:nvSpPr>
        <p:spPr bwMode="auto">
          <a:xfrm>
            <a:off x="0" y="0"/>
            <a:ext cx="9144000" cy="1066800"/>
          </a:xfrm>
          <a:prstGeom prst="rect">
            <a:avLst/>
          </a:prstGeom>
          <a:solidFill>
            <a:schemeClr val="accent2"/>
          </a:solidFill>
          <a:ln w="9525">
            <a:noFill/>
            <a:miter lim="800000"/>
            <a:headEnd/>
            <a:tailEnd/>
          </a:ln>
        </p:spPr>
        <p:txBody>
          <a:bodyPr wrap="none" anchor="ctr">
            <a:prstTxWarp prst="textNoShape">
              <a:avLst/>
            </a:prstTxWarp>
          </a:bodyPr>
          <a:lstStyle/>
          <a:p>
            <a:pPr>
              <a:defRPr/>
            </a:pPr>
            <a:endParaRPr lang="en-US" dirty="0"/>
          </a:p>
        </p:txBody>
      </p:sp>
      <p:sp>
        <p:nvSpPr>
          <p:cNvPr id="1028" name="Rectangle 10"/>
          <p:cNvSpPr>
            <a:spLocks noGrp="1" noChangeArrowheads="1"/>
          </p:cNvSpPr>
          <p:nvPr>
            <p:ph type="title"/>
          </p:nvPr>
        </p:nvSpPr>
        <p:spPr bwMode="auto">
          <a:xfrm>
            <a:off x="609600" y="968375"/>
            <a:ext cx="8001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11"/>
          <p:cNvSpPr>
            <a:spLocks noGrp="1" noChangeArrowheads="1"/>
          </p:cNvSpPr>
          <p:nvPr>
            <p:ph type="body" idx="1"/>
          </p:nvPr>
        </p:nvSpPr>
        <p:spPr bwMode="auto">
          <a:xfrm>
            <a:off x="657225" y="2209800"/>
            <a:ext cx="7953375"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 Third level</a:t>
            </a:r>
          </a:p>
        </p:txBody>
      </p:sp>
      <p:sp>
        <p:nvSpPr>
          <p:cNvPr id="83980" name="Rectangle 12"/>
          <p:cNvSpPr>
            <a:spLocks noGrp="1" noChangeArrowheads="1"/>
          </p:cNvSpPr>
          <p:nvPr>
            <p:ph type="sldNum" sz="quarter" idx="4"/>
          </p:nvPr>
        </p:nvSpPr>
        <p:spPr bwMode="auto">
          <a:xfrm>
            <a:off x="6858000" y="6553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Tahoma" charset="0"/>
              </a:defRPr>
            </a:lvl1pPr>
          </a:lstStyle>
          <a:p>
            <a:pPr>
              <a:defRPr/>
            </a:pPr>
            <a:fld id="{EC178E26-91F9-8045-A510-E2AF85213775}" type="slidenum">
              <a:rPr lang="en-US"/>
              <a:pPr>
                <a:defRPr/>
              </a:pPr>
              <a:t>‹#›</a:t>
            </a:fld>
            <a:endParaRPr lang="en-US" dirty="0"/>
          </a:p>
        </p:txBody>
      </p:sp>
      <p:sp>
        <p:nvSpPr>
          <p:cNvPr id="12" name="Rectangle 11"/>
          <p:cNvSpPr>
            <a:spLocks noChangeArrowheads="1"/>
          </p:cNvSpPr>
          <p:nvPr userDrawn="1"/>
        </p:nvSpPr>
        <p:spPr bwMode="auto">
          <a:xfrm>
            <a:off x="0" y="6324600"/>
            <a:ext cx="9144000" cy="76200"/>
          </a:xfrm>
          <a:prstGeom prst="rect">
            <a:avLst/>
          </a:prstGeom>
          <a:solidFill>
            <a:srgbClr val="002060"/>
          </a:solidFill>
          <a:ln w="9525">
            <a:noFill/>
            <a:miter lim="800000"/>
            <a:headEnd/>
            <a:tailEnd/>
          </a:ln>
        </p:spPr>
        <p:txBody>
          <a:bodyPr wrap="none" anchor="ctr">
            <a:prstTxWarp prst="textNoShape">
              <a:avLst/>
            </a:prstTxWarp>
          </a:bodyPr>
          <a:lstStyle/>
          <a:p>
            <a:pPr>
              <a:defRPr/>
            </a:pPr>
            <a:endParaRPr lang="en-US" dirty="0"/>
          </a:p>
        </p:txBody>
      </p:sp>
      <p:sp>
        <p:nvSpPr>
          <p:cNvPr id="14" name="Rectangle 13"/>
          <p:cNvSpPr>
            <a:spLocks noChangeArrowheads="1"/>
          </p:cNvSpPr>
          <p:nvPr userDrawn="1"/>
        </p:nvSpPr>
        <p:spPr bwMode="auto">
          <a:xfrm>
            <a:off x="0" y="1066800"/>
            <a:ext cx="9144000" cy="76200"/>
          </a:xfrm>
          <a:prstGeom prst="rect">
            <a:avLst/>
          </a:prstGeom>
          <a:solidFill>
            <a:srgbClr val="002060"/>
          </a:solidFill>
          <a:ln w="9525">
            <a:noFill/>
            <a:miter lim="800000"/>
            <a:headEnd/>
            <a:tailEnd/>
          </a:ln>
        </p:spPr>
        <p:txBody>
          <a:bodyPr wrap="none" anchor="ctr">
            <a:prstTxWarp prst="textNoShape">
              <a:avLst/>
            </a:prstTxWarp>
          </a:bodyPr>
          <a:lstStyle/>
          <a:p>
            <a:pPr>
              <a:defRPr/>
            </a:pPr>
            <a:endParaRPr lang="en-US" dirty="0"/>
          </a:p>
        </p:txBody>
      </p:sp>
      <p:pic>
        <p:nvPicPr>
          <p:cNvPr id="3" name="Picture 2"/>
          <p:cNvPicPr>
            <a:picLocks noChangeAspect="1"/>
          </p:cNvPicPr>
          <p:nvPr userDrawn="1"/>
        </p:nvPicPr>
        <p:blipFill>
          <a:blip r:embed="rId20"/>
          <a:stretch>
            <a:fillRect/>
          </a:stretch>
        </p:blipFill>
        <p:spPr>
          <a:xfrm>
            <a:off x="-1" y="6415144"/>
            <a:ext cx="2153163" cy="467245"/>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61" r:id="rId9"/>
    <p:sldLayoutId id="2147483666"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l" rtl="0" eaLnBrk="0" fontAlgn="base" hangingPunct="0">
        <a:spcBef>
          <a:spcPct val="0"/>
        </a:spcBef>
        <a:spcAft>
          <a:spcPct val="0"/>
        </a:spcAft>
        <a:defRPr sz="3600">
          <a:solidFill>
            <a:srgbClr val="4F81BD"/>
          </a:solidFill>
          <a:latin typeface="Calibri" pitchFamily="34" charset="0"/>
          <a:ea typeface="+mj-ea"/>
          <a:cs typeface="ＭＳ Ｐゴシック" charset="-128"/>
        </a:defRPr>
      </a:lvl1pPr>
      <a:lvl2pPr algn="l" rtl="0" eaLnBrk="0" fontAlgn="base" hangingPunct="0">
        <a:spcBef>
          <a:spcPct val="0"/>
        </a:spcBef>
        <a:spcAft>
          <a:spcPct val="0"/>
        </a:spcAft>
        <a:defRPr sz="3600">
          <a:solidFill>
            <a:srgbClr val="4F81BD"/>
          </a:solidFill>
          <a:latin typeface="Calibri" pitchFamily="34" charset="0"/>
          <a:ea typeface="ＭＳ Ｐゴシック" pitchFamily="34" charset="-128"/>
          <a:cs typeface="ＭＳ Ｐゴシック" charset="-128"/>
        </a:defRPr>
      </a:lvl2pPr>
      <a:lvl3pPr algn="l" rtl="0" eaLnBrk="0" fontAlgn="base" hangingPunct="0">
        <a:spcBef>
          <a:spcPct val="0"/>
        </a:spcBef>
        <a:spcAft>
          <a:spcPct val="0"/>
        </a:spcAft>
        <a:defRPr sz="3600">
          <a:solidFill>
            <a:srgbClr val="4F81BD"/>
          </a:solidFill>
          <a:latin typeface="Calibri" pitchFamily="34" charset="0"/>
          <a:ea typeface="ＭＳ Ｐゴシック" pitchFamily="34" charset="-128"/>
          <a:cs typeface="ＭＳ Ｐゴシック" charset="-128"/>
        </a:defRPr>
      </a:lvl3pPr>
      <a:lvl4pPr algn="l" rtl="0" eaLnBrk="0" fontAlgn="base" hangingPunct="0">
        <a:spcBef>
          <a:spcPct val="0"/>
        </a:spcBef>
        <a:spcAft>
          <a:spcPct val="0"/>
        </a:spcAft>
        <a:defRPr sz="3600">
          <a:solidFill>
            <a:srgbClr val="4F81BD"/>
          </a:solidFill>
          <a:latin typeface="Calibri" pitchFamily="34" charset="0"/>
          <a:ea typeface="ＭＳ Ｐゴシック" pitchFamily="34" charset="-128"/>
          <a:cs typeface="ＭＳ Ｐゴシック" charset="-128"/>
        </a:defRPr>
      </a:lvl4pPr>
      <a:lvl5pPr algn="l" rtl="0" eaLnBrk="0" fontAlgn="base" hangingPunct="0">
        <a:spcBef>
          <a:spcPct val="0"/>
        </a:spcBef>
        <a:spcAft>
          <a:spcPct val="0"/>
        </a:spcAft>
        <a:defRPr sz="3600">
          <a:solidFill>
            <a:srgbClr val="4F81BD"/>
          </a:solidFill>
          <a:latin typeface="Calibri" pitchFamily="34" charset="0"/>
          <a:ea typeface="ＭＳ Ｐゴシック" pitchFamily="34" charset="-128"/>
          <a:cs typeface="ＭＳ Ｐゴシック" charset="-128"/>
        </a:defRPr>
      </a:lvl5pPr>
      <a:lvl6pPr marL="457200" algn="l" rtl="0" fontAlgn="base">
        <a:spcBef>
          <a:spcPct val="0"/>
        </a:spcBef>
        <a:spcAft>
          <a:spcPct val="0"/>
        </a:spcAft>
        <a:defRPr sz="3400">
          <a:solidFill>
            <a:srgbClr val="88796B"/>
          </a:solidFill>
          <a:latin typeface="Tahoma" charset="0"/>
          <a:ea typeface="ＭＳ Ｐゴシック" pitchFamily="34" charset="-128"/>
        </a:defRPr>
      </a:lvl6pPr>
      <a:lvl7pPr marL="914400" algn="l" rtl="0" fontAlgn="base">
        <a:spcBef>
          <a:spcPct val="0"/>
        </a:spcBef>
        <a:spcAft>
          <a:spcPct val="0"/>
        </a:spcAft>
        <a:defRPr sz="3400">
          <a:solidFill>
            <a:srgbClr val="88796B"/>
          </a:solidFill>
          <a:latin typeface="Tahoma" charset="0"/>
          <a:ea typeface="ＭＳ Ｐゴシック" pitchFamily="34" charset="-128"/>
        </a:defRPr>
      </a:lvl7pPr>
      <a:lvl8pPr marL="1371600" algn="l" rtl="0" fontAlgn="base">
        <a:spcBef>
          <a:spcPct val="0"/>
        </a:spcBef>
        <a:spcAft>
          <a:spcPct val="0"/>
        </a:spcAft>
        <a:defRPr sz="3400">
          <a:solidFill>
            <a:srgbClr val="88796B"/>
          </a:solidFill>
          <a:latin typeface="Tahoma" charset="0"/>
          <a:ea typeface="ＭＳ Ｐゴシック" pitchFamily="34" charset="-128"/>
        </a:defRPr>
      </a:lvl8pPr>
      <a:lvl9pPr marL="1828800" algn="l" rtl="0" fontAlgn="base">
        <a:spcBef>
          <a:spcPct val="0"/>
        </a:spcBef>
        <a:spcAft>
          <a:spcPct val="0"/>
        </a:spcAft>
        <a:defRPr sz="3400">
          <a:solidFill>
            <a:srgbClr val="88796B"/>
          </a:solidFill>
          <a:latin typeface="Tahoma" charset="0"/>
          <a:ea typeface="ＭＳ Ｐゴシック" pitchFamily="34" charset="-128"/>
        </a:defRPr>
      </a:lvl9pPr>
    </p:titleStyle>
    <p:bodyStyle>
      <a:lvl1pPr marL="342900" indent="-342900" algn="l" rtl="0" eaLnBrk="0" fontAlgn="base" hangingPunct="0">
        <a:lnSpc>
          <a:spcPct val="105000"/>
        </a:lnSpc>
        <a:spcBef>
          <a:spcPct val="40000"/>
        </a:spcBef>
        <a:spcAft>
          <a:spcPct val="0"/>
        </a:spcAft>
        <a:buClr>
          <a:srgbClr val="002060"/>
        </a:buClr>
        <a:buSzPct val="75000"/>
        <a:buFont typeface="Arial" pitchFamily="34" charset="0"/>
        <a:buChar char="•"/>
        <a:defRPr sz="2800">
          <a:solidFill>
            <a:srgbClr val="303231"/>
          </a:solidFill>
          <a:latin typeface="Calibri"/>
          <a:ea typeface="+mn-ea"/>
          <a:cs typeface="Calibri"/>
        </a:defRPr>
      </a:lvl1pPr>
      <a:lvl2pPr marL="684213" indent="-227013" algn="l" rtl="0" eaLnBrk="0" fontAlgn="base" hangingPunct="0">
        <a:spcBef>
          <a:spcPct val="25000"/>
        </a:spcBef>
        <a:spcAft>
          <a:spcPct val="0"/>
        </a:spcAft>
        <a:buClr>
          <a:srgbClr val="002060"/>
        </a:buClr>
        <a:buSzPct val="120000"/>
        <a:buFont typeface="Arial" pitchFamily="34" charset="0"/>
        <a:buChar char="•"/>
        <a:defRPr sz="2400">
          <a:solidFill>
            <a:srgbClr val="303231"/>
          </a:solidFill>
          <a:latin typeface="Calibri"/>
          <a:ea typeface="+mn-ea"/>
          <a:cs typeface="Calibri"/>
        </a:defRPr>
      </a:lvl2pPr>
      <a:lvl3pPr marL="1022350" indent="-223838" algn="l" defTabSz="1028700" rtl="0" eaLnBrk="0" fontAlgn="base" hangingPunct="0">
        <a:spcBef>
          <a:spcPct val="30000"/>
        </a:spcBef>
        <a:spcAft>
          <a:spcPct val="0"/>
        </a:spcAft>
        <a:buClr>
          <a:srgbClr val="002060"/>
        </a:buClr>
        <a:buSzPct val="85000"/>
        <a:buFont typeface="Arial" pitchFamily="34" charset="0"/>
        <a:buChar char="•"/>
        <a:defRPr sz="2200">
          <a:solidFill>
            <a:srgbClr val="303231"/>
          </a:solidFill>
          <a:latin typeface="Calibri"/>
          <a:ea typeface="+mn-ea"/>
          <a:cs typeface="Calibri"/>
        </a:defRPr>
      </a:lvl3pPr>
      <a:lvl4pPr marL="1379538" indent="-233363" algn="l" rtl="0" eaLnBrk="0" fontAlgn="base" hangingPunct="0">
        <a:spcBef>
          <a:spcPct val="20000"/>
        </a:spcBef>
        <a:spcAft>
          <a:spcPct val="0"/>
        </a:spcAft>
        <a:buSzPct val="85000"/>
        <a:buFont typeface="Tahoma" charset="0"/>
        <a:buChar char="–"/>
        <a:defRPr sz="2000">
          <a:solidFill>
            <a:srgbClr val="303231"/>
          </a:solidFill>
          <a:latin typeface="+mn-lt"/>
          <a:ea typeface="+mn-ea"/>
        </a:defRPr>
      </a:lvl4pPr>
      <a:lvl5pPr marL="1828800" indent="-231775" algn="l" rtl="0" eaLnBrk="0" fontAlgn="base" hangingPunct="0">
        <a:spcBef>
          <a:spcPct val="20000"/>
        </a:spcBef>
        <a:spcAft>
          <a:spcPct val="0"/>
        </a:spcAft>
        <a:buSzPct val="85000"/>
        <a:buFont typeface="Tahoma" charset="0"/>
        <a:buChar char="&gt;"/>
        <a:defRPr sz="2000">
          <a:solidFill>
            <a:srgbClr val="303231"/>
          </a:solidFill>
          <a:latin typeface="+mn-lt"/>
          <a:ea typeface="+mn-ea"/>
        </a:defRPr>
      </a:lvl5pPr>
      <a:lvl6pPr marL="2286000" indent="-231775" algn="l" rtl="0" fontAlgn="base">
        <a:spcBef>
          <a:spcPct val="20000"/>
        </a:spcBef>
        <a:spcAft>
          <a:spcPct val="0"/>
        </a:spcAft>
        <a:buSzPct val="85000"/>
        <a:buFont typeface="Tahoma" charset="0"/>
        <a:buChar char="&gt;"/>
        <a:defRPr sz="2000">
          <a:solidFill>
            <a:srgbClr val="303231"/>
          </a:solidFill>
          <a:latin typeface="+mn-lt"/>
          <a:ea typeface="+mn-ea"/>
        </a:defRPr>
      </a:lvl6pPr>
      <a:lvl7pPr marL="2743200" indent="-231775" algn="l" rtl="0" fontAlgn="base">
        <a:spcBef>
          <a:spcPct val="20000"/>
        </a:spcBef>
        <a:spcAft>
          <a:spcPct val="0"/>
        </a:spcAft>
        <a:buSzPct val="85000"/>
        <a:buFont typeface="Tahoma" charset="0"/>
        <a:buChar char="&gt;"/>
        <a:defRPr sz="2000">
          <a:solidFill>
            <a:srgbClr val="303231"/>
          </a:solidFill>
          <a:latin typeface="+mn-lt"/>
          <a:ea typeface="+mn-ea"/>
        </a:defRPr>
      </a:lvl7pPr>
      <a:lvl8pPr marL="3200400" indent="-231775" algn="l" rtl="0" fontAlgn="base">
        <a:spcBef>
          <a:spcPct val="20000"/>
        </a:spcBef>
        <a:spcAft>
          <a:spcPct val="0"/>
        </a:spcAft>
        <a:buSzPct val="85000"/>
        <a:buFont typeface="Tahoma" charset="0"/>
        <a:buChar char="&gt;"/>
        <a:defRPr sz="2000">
          <a:solidFill>
            <a:srgbClr val="303231"/>
          </a:solidFill>
          <a:latin typeface="+mn-lt"/>
          <a:ea typeface="+mn-ea"/>
        </a:defRPr>
      </a:lvl8pPr>
      <a:lvl9pPr marL="3657600" indent="-231775" algn="l" rtl="0" fontAlgn="base">
        <a:spcBef>
          <a:spcPct val="20000"/>
        </a:spcBef>
        <a:spcAft>
          <a:spcPct val="0"/>
        </a:spcAft>
        <a:buSzPct val="85000"/>
        <a:buFont typeface="Tahoma" charset="0"/>
        <a:buChar char="&gt;"/>
        <a:defRPr sz="2000">
          <a:solidFill>
            <a:srgbClr val="30323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lsmith@mednetone.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c8ueviWMN1A"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62308"/>
            <a:ext cx="4876800" cy="1447800"/>
          </a:xfrm>
        </p:spPr>
        <p:txBody>
          <a:bodyPr/>
          <a:lstStyle/>
          <a:p>
            <a:r>
              <a:rPr lang="en-US" dirty="0"/>
              <a:t>Utilizing Integrated Behavioral Health to Improve Chronic Health Conditions</a:t>
            </a:r>
          </a:p>
        </p:txBody>
      </p:sp>
      <p:sp>
        <p:nvSpPr>
          <p:cNvPr id="3" name="Subtitle 2"/>
          <p:cNvSpPr>
            <a:spLocks noGrp="1"/>
          </p:cNvSpPr>
          <p:nvPr>
            <p:ph type="subTitle" idx="1"/>
          </p:nvPr>
        </p:nvSpPr>
        <p:spPr>
          <a:xfrm>
            <a:off x="457200" y="3276600"/>
            <a:ext cx="3505200" cy="1409877"/>
          </a:xfrm>
        </p:spPr>
        <p:txBody>
          <a:bodyPr/>
          <a:lstStyle/>
          <a:p>
            <a:r>
              <a:rPr lang="en-US" i="1" dirty="0"/>
              <a:t>Laurie Smith, LMSW, CDE</a:t>
            </a:r>
            <a:endParaRPr lang="en-US" dirty="0"/>
          </a:p>
          <a:p>
            <a:r>
              <a:rPr lang="en-US" dirty="0"/>
              <a:t>Learning and Action Network Webinar</a:t>
            </a:r>
          </a:p>
          <a:p>
            <a:r>
              <a:rPr lang="en-US" dirty="0"/>
              <a:t>Nov. 9, 2017</a:t>
            </a:r>
          </a:p>
        </p:txBody>
      </p:sp>
    </p:spTree>
    <p:extLst>
      <p:ext uri="{BB962C8B-B14F-4D97-AF65-F5344CB8AC3E}">
        <p14:creationId xmlns:p14="http://schemas.microsoft.com/office/powerpoint/2010/main" val="349466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90600" y="0"/>
            <a:ext cx="7162800" cy="1219200"/>
          </a:xfrm>
        </p:spPr>
        <p:txBody>
          <a:bodyPr/>
          <a:lstStyle/>
          <a:p>
            <a:r>
              <a:rPr lang="en-US" altLang="en-US" dirty="0"/>
              <a:t>Prevalence of Mental Health Conditions in Primary Care</a:t>
            </a:r>
          </a:p>
        </p:txBody>
      </p:sp>
      <p:sp>
        <p:nvSpPr>
          <p:cNvPr id="13315" name="Slide Number Placeholder 3"/>
          <p:cNvSpPr>
            <a:spLocks noGrp="1"/>
          </p:cNvSpPr>
          <p:nvPr>
            <p:ph type="sldNum" sz="quarter" idx="10"/>
          </p:nvPr>
        </p:nvSpPr>
        <p:spPr>
          <a:noFill/>
        </p:spPr>
        <p:txBody>
          <a:bodyPr/>
          <a:lstStyle/>
          <a:p>
            <a:fld id="{0976AF8D-0648-4920-9088-B83B97B63853}" type="slidenum">
              <a:rPr lang="en-US" altLang="en-US" smtClean="0"/>
              <a:pPr/>
              <a:t>10</a:t>
            </a:fld>
            <a:endParaRPr lang="en-US" altLang="en-US"/>
          </a:p>
        </p:txBody>
      </p:sp>
      <p:sp>
        <p:nvSpPr>
          <p:cNvPr id="6" name="Content Placeholder 3"/>
          <p:cNvSpPr txBox="1">
            <a:spLocks/>
          </p:cNvSpPr>
          <p:nvPr/>
        </p:nvSpPr>
        <p:spPr bwMode="auto">
          <a:xfrm>
            <a:off x="762000" y="1371600"/>
            <a:ext cx="82089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684213" indent="-227013"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105000"/>
              </a:lnSpc>
              <a:spcBef>
                <a:spcPct val="40000"/>
              </a:spcBef>
              <a:buClr>
                <a:srgbClr val="4F81A9"/>
              </a:buClr>
              <a:buSzPct val="75000"/>
              <a:buFont typeface="Wingdings" pitchFamily="2" charset="2"/>
              <a:buNone/>
              <a:defRPr/>
            </a:pPr>
            <a:r>
              <a:rPr lang="en-US" sz="2800" u="sng" dirty="0">
                <a:latin typeface="Calibri" pitchFamily="34" charset="0"/>
              </a:rPr>
              <a:t>Psychiatric disorders</a:t>
            </a:r>
            <a:r>
              <a:rPr lang="en-US" sz="2800" dirty="0">
                <a:latin typeface="Calibri" pitchFamily="34" charset="0"/>
              </a:rPr>
              <a:t>	             </a:t>
            </a:r>
            <a:r>
              <a:rPr lang="en-US" sz="2800" u="sng" dirty="0">
                <a:latin typeface="Calibri" pitchFamily="34" charset="0"/>
              </a:rPr>
              <a:t>prevalence</a:t>
            </a:r>
          </a:p>
          <a:p>
            <a:pPr lvl="1">
              <a:spcBef>
                <a:spcPct val="25000"/>
              </a:spcBef>
              <a:buSzPct val="120000"/>
              <a:buFont typeface="Arial" charset="0"/>
              <a:buChar char="•"/>
              <a:defRPr/>
            </a:pPr>
            <a:r>
              <a:rPr lang="en-US" sz="2800" dirty="0">
                <a:latin typeface="Calibri" pitchFamily="34" charset="0"/>
              </a:rPr>
              <a:t>Major Depression		         10 to 24%</a:t>
            </a:r>
          </a:p>
          <a:p>
            <a:pPr lvl="1">
              <a:spcBef>
                <a:spcPct val="25000"/>
              </a:spcBef>
              <a:buSzPct val="120000"/>
              <a:buFont typeface="Arial" charset="0"/>
              <a:buChar char="•"/>
              <a:defRPr/>
            </a:pPr>
            <a:r>
              <a:rPr lang="en-US" sz="2800" dirty="0">
                <a:latin typeface="Calibri" pitchFamily="34" charset="0"/>
              </a:rPr>
              <a:t>Panic Disorder		               6 to 16%</a:t>
            </a:r>
          </a:p>
          <a:p>
            <a:pPr lvl="1">
              <a:spcBef>
                <a:spcPct val="25000"/>
              </a:spcBef>
              <a:buSzPct val="120000"/>
              <a:buFont typeface="Arial" charset="0"/>
              <a:buChar char="•"/>
              <a:defRPr/>
            </a:pPr>
            <a:r>
              <a:rPr lang="en-US" sz="2800" dirty="0">
                <a:latin typeface="Calibri" pitchFamily="34" charset="0"/>
              </a:rPr>
              <a:t>Other Anxiety Disorders	    7 to 21%</a:t>
            </a:r>
          </a:p>
          <a:p>
            <a:pPr lvl="1">
              <a:spcBef>
                <a:spcPct val="25000"/>
              </a:spcBef>
              <a:buSzPct val="120000"/>
              <a:buFont typeface="Arial" charset="0"/>
              <a:buChar char="•"/>
              <a:defRPr/>
            </a:pPr>
            <a:r>
              <a:rPr lang="en-US" sz="2800" dirty="0">
                <a:latin typeface="Calibri" pitchFamily="34" charset="0"/>
              </a:rPr>
              <a:t>Alcohol Abuse			               7 to 17%</a:t>
            </a:r>
          </a:p>
          <a:p>
            <a:pPr lvl="1">
              <a:spcBef>
                <a:spcPct val="25000"/>
              </a:spcBef>
              <a:buSzPct val="120000"/>
              <a:buFont typeface="Arial" charset="0"/>
              <a:buChar char="•"/>
              <a:defRPr/>
            </a:pPr>
            <a:r>
              <a:rPr lang="en-US" sz="2800" dirty="0">
                <a:latin typeface="Calibri" pitchFamily="34" charset="0"/>
              </a:rPr>
              <a:t>Any Psychiatric Diagnosis      28 to 52%</a:t>
            </a:r>
          </a:p>
          <a:p>
            <a:pPr marL="457200" lvl="1" indent="0">
              <a:spcBef>
                <a:spcPct val="25000"/>
              </a:spcBef>
              <a:buSzPct val="120000"/>
              <a:defRPr/>
            </a:pPr>
            <a:endParaRPr lang="en-US" sz="2800" dirty="0">
              <a:latin typeface="Calibri" pitchFamily="34" charset="0"/>
            </a:endParaRPr>
          </a:p>
          <a:p>
            <a:pPr marL="457200" lvl="1" indent="0">
              <a:spcBef>
                <a:spcPct val="25000"/>
              </a:spcBef>
              <a:buSzPct val="120000"/>
              <a:defRPr/>
            </a:pPr>
            <a:r>
              <a:rPr lang="en-US" sz="2800" dirty="0">
                <a:latin typeface="Calibri" pitchFamily="34" charset="0"/>
              </a:rPr>
              <a:t>Depression is 2</a:t>
            </a:r>
            <a:r>
              <a:rPr lang="en-US" sz="2800" baseline="30000" dirty="0">
                <a:latin typeface="Calibri" pitchFamily="34" charset="0"/>
              </a:rPr>
              <a:t>nd</a:t>
            </a:r>
            <a:r>
              <a:rPr lang="en-US" sz="2800" dirty="0">
                <a:latin typeface="Calibri" pitchFamily="34" charset="0"/>
              </a:rPr>
              <a:t> most common illness after hypertension</a:t>
            </a:r>
          </a:p>
          <a:p>
            <a:pPr>
              <a:lnSpc>
                <a:spcPct val="105000"/>
              </a:lnSpc>
              <a:spcBef>
                <a:spcPct val="40000"/>
              </a:spcBef>
              <a:buClr>
                <a:srgbClr val="4F81A9"/>
              </a:buClr>
              <a:buSzPct val="75000"/>
              <a:buFont typeface="Wingdings" pitchFamily="2" charset="2"/>
              <a:buNone/>
              <a:defRPr/>
            </a:pPr>
            <a:endParaRPr lang="en-US" sz="2800" dirty="0">
              <a:solidFill>
                <a:srgbClr val="30323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457200" y="106363"/>
            <a:ext cx="8686800" cy="1036637"/>
          </a:xfrm>
        </p:spPr>
        <p:txBody>
          <a:bodyPr lIns="0" tIns="0" rIns="0" bIns="0"/>
          <a:lstStyle/>
          <a:p>
            <a:pPr algn="l" eaLnBrk="1" hangingPunct="1"/>
            <a:r>
              <a:rPr lang="en-US" altLang="en-US" sz="3600" dirty="0">
                <a:solidFill>
                  <a:srgbClr val="F7E654"/>
                </a:solidFill>
                <a:cs typeface="Arial" pitchFamily="34" charset="0"/>
                <a:sym typeface="Arial" pitchFamily="34" charset="0"/>
              </a:rPr>
              <a:t>Unmet Behavioral Health Needs</a:t>
            </a:r>
            <a:endParaRPr lang="en-US" altLang="en-US" sz="3600" dirty="0">
              <a:solidFill>
                <a:srgbClr val="F7E654"/>
              </a:solidFill>
            </a:endParaRPr>
          </a:p>
        </p:txBody>
      </p:sp>
      <p:sp>
        <p:nvSpPr>
          <p:cNvPr id="6147" name="AutoShape 3"/>
          <p:cNvSpPr>
            <a:spLocks/>
          </p:cNvSpPr>
          <p:nvPr/>
        </p:nvSpPr>
        <p:spPr bwMode="auto">
          <a:xfrm>
            <a:off x="304800" y="1143000"/>
            <a:ext cx="8664575" cy="449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p:spPr>
        <p:txBody>
          <a:bodyPr lIns="0" tIns="0" rIns="0" bIns="0"/>
          <a:lstStyle>
            <a:lvl1pPr marL="206375" indent="-153988">
              <a:defRPr>
                <a:solidFill>
                  <a:srgbClr val="000000"/>
                </a:solidFill>
                <a:latin typeface="Times New Roman" pitchFamily="18" charset="0"/>
                <a:cs typeface="Times New Roman" pitchFamily="18" charset="0"/>
                <a:sym typeface="Times New Roman" pitchFamily="18" charset="0"/>
              </a:defRPr>
            </a:lvl1pPr>
            <a:lvl2pPr>
              <a:defRPr>
                <a:solidFill>
                  <a:srgbClr val="000000"/>
                </a:solidFill>
                <a:latin typeface="Times New Roman" pitchFamily="18" charset="0"/>
                <a:cs typeface="Times New Roman" pitchFamily="18" charset="0"/>
                <a:sym typeface="Times New Roman" pitchFamily="18" charset="0"/>
              </a:defRPr>
            </a:lvl2pPr>
            <a:lvl3pPr>
              <a:defRPr>
                <a:solidFill>
                  <a:srgbClr val="000000"/>
                </a:solidFill>
                <a:latin typeface="Times New Roman" pitchFamily="18" charset="0"/>
                <a:cs typeface="Times New Roman" pitchFamily="18" charset="0"/>
                <a:sym typeface="Times New Roman" pitchFamily="18" charset="0"/>
              </a:defRPr>
            </a:lvl3pPr>
            <a:lvl4pPr>
              <a:defRPr>
                <a:solidFill>
                  <a:srgbClr val="000000"/>
                </a:solidFill>
                <a:latin typeface="Times New Roman" pitchFamily="18" charset="0"/>
                <a:cs typeface="Times New Roman" pitchFamily="18" charset="0"/>
                <a:sym typeface="Times New Roman" pitchFamily="18" charset="0"/>
              </a:defRPr>
            </a:lvl4pPr>
            <a:lvl5pPr>
              <a:defRPr>
                <a:solidFill>
                  <a:srgbClr val="000000"/>
                </a:solidFill>
                <a:latin typeface="Times New Roman" pitchFamily="18" charset="0"/>
                <a:cs typeface="Times New Roman" pitchFamily="18" charset="0"/>
                <a:sym typeface="Times New Roman" pitchFamily="18" charset="0"/>
              </a:defRPr>
            </a:lvl5pPr>
            <a:lvl6pPr algn="ctr" fontAlgn="base" hangingPunct="0">
              <a:spcBef>
                <a:spcPct val="0"/>
              </a:spcBef>
              <a:spcAft>
                <a:spcPct val="0"/>
              </a:spcAft>
              <a:defRPr>
                <a:solidFill>
                  <a:srgbClr val="000000"/>
                </a:solidFill>
                <a:latin typeface="Times New Roman" pitchFamily="18" charset="0"/>
                <a:cs typeface="Times New Roman" pitchFamily="18" charset="0"/>
                <a:sym typeface="Times New Roman" pitchFamily="18" charset="0"/>
              </a:defRPr>
            </a:lvl6pPr>
            <a:lvl7pPr algn="ctr" fontAlgn="base" hangingPunct="0">
              <a:spcBef>
                <a:spcPct val="0"/>
              </a:spcBef>
              <a:spcAft>
                <a:spcPct val="0"/>
              </a:spcAft>
              <a:defRPr>
                <a:solidFill>
                  <a:srgbClr val="000000"/>
                </a:solidFill>
                <a:latin typeface="Times New Roman" pitchFamily="18" charset="0"/>
                <a:cs typeface="Times New Roman" pitchFamily="18" charset="0"/>
                <a:sym typeface="Times New Roman" pitchFamily="18" charset="0"/>
              </a:defRPr>
            </a:lvl7pPr>
            <a:lvl8pPr algn="ctr" fontAlgn="base" hangingPunct="0">
              <a:spcBef>
                <a:spcPct val="0"/>
              </a:spcBef>
              <a:spcAft>
                <a:spcPct val="0"/>
              </a:spcAft>
              <a:defRPr>
                <a:solidFill>
                  <a:srgbClr val="000000"/>
                </a:solidFill>
                <a:latin typeface="Times New Roman" pitchFamily="18" charset="0"/>
                <a:cs typeface="Times New Roman" pitchFamily="18" charset="0"/>
                <a:sym typeface="Times New Roman" pitchFamily="18" charset="0"/>
              </a:defRPr>
            </a:lvl8pPr>
            <a:lvl9pPr algn="ctr" fontAlgn="base" hangingPunct="0">
              <a:spcBef>
                <a:spcPct val="0"/>
              </a:spcBef>
              <a:spcAft>
                <a:spcPct val="0"/>
              </a:spcAft>
              <a:defRPr>
                <a:solidFill>
                  <a:srgbClr val="000000"/>
                </a:solidFill>
                <a:latin typeface="Times New Roman" pitchFamily="18" charset="0"/>
                <a:cs typeface="Times New Roman" pitchFamily="18" charset="0"/>
                <a:sym typeface="Times New Roman" pitchFamily="18" charset="0"/>
              </a:defRPr>
            </a:lvl9pPr>
          </a:lstStyle>
          <a:p>
            <a:pPr eaLnBrk="1">
              <a:buSzPct val="100000"/>
              <a:buFont typeface="Arial" pitchFamily="34" charset="0"/>
              <a:buChar char="•"/>
              <a:defRPr/>
            </a:pPr>
            <a:r>
              <a:rPr lang="en-US" altLang="en-US" sz="2400" b="1" dirty="0">
                <a:solidFill>
                  <a:srgbClr val="FF3399"/>
                </a:solidFill>
                <a:latin typeface="+mn-lt"/>
                <a:cs typeface="Arial" pitchFamily="34" charset="0"/>
                <a:sym typeface="Arial" pitchFamily="34" charset="0"/>
              </a:rPr>
              <a:t>67% </a:t>
            </a:r>
            <a:r>
              <a:rPr lang="en-US" altLang="en-US" sz="2400" dirty="0">
                <a:solidFill>
                  <a:schemeClr val="tx1">
                    <a:lumMod val="65000"/>
                    <a:lumOff val="35000"/>
                  </a:schemeClr>
                </a:solidFill>
                <a:latin typeface="+mn-lt"/>
                <a:cs typeface="Arial" pitchFamily="34" charset="0"/>
                <a:sym typeface="Arial" pitchFamily="34" charset="0"/>
              </a:rPr>
              <a:t>of individuals with a behavioral health disorder do not get behavioral health treatment</a:t>
            </a:r>
            <a:r>
              <a:rPr lang="en-US" altLang="en-US" sz="2400" baseline="30000" dirty="0">
                <a:solidFill>
                  <a:schemeClr val="tx1">
                    <a:lumMod val="65000"/>
                    <a:lumOff val="35000"/>
                  </a:schemeClr>
                </a:solidFill>
                <a:latin typeface="+mn-lt"/>
                <a:cs typeface="Arial" pitchFamily="34" charset="0"/>
                <a:sym typeface="Arial" pitchFamily="34" charset="0"/>
              </a:rPr>
              <a:t>1</a:t>
            </a:r>
            <a:endParaRPr lang="en-US" altLang="en-US" sz="2400" baseline="30000" dirty="0">
              <a:latin typeface="+mn-lt"/>
              <a:cs typeface="Arial" pitchFamily="34" charset="0"/>
              <a:sym typeface="Arial" pitchFamily="34" charset="0"/>
            </a:endParaRPr>
          </a:p>
          <a:p>
            <a:pPr eaLnBrk="1">
              <a:buSzPct val="100000"/>
              <a:buFont typeface="Arial" pitchFamily="34" charset="0"/>
              <a:buChar char="•"/>
              <a:defRPr/>
            </a:pPr>
            <a:r>
              <a:rPr lang="en-US" altLang="en-US" sz="2400" b="1" dirty="0">
                <a:solidFill>
                  <a:srgbClr val="FF3399"/>
                </a:solidFill>
                <a:latin typeface="+mn-lt"/>
                <a:cs typeface="Arial" pitchFamily="34" charset="0"/>
                <a:sym typeface="Arial" pitchFamily="34" charset="0"/>
              </a:rPr>
              <a:t>30-50% of referrals </a:t>
            </a:r>
            <a:r>
              <a:rPr lang="en-US" altLang="en-US" sz="2400" dirty="0">
                <a:solidFill>
                  <a:schemeClr val="tx1">
                    <a:lumMod val="65000"/>
                    <a:lumOff val="35000"/>
                  </a:schemeClr>
                </a:solidFill>
                <a:latin typeface="+mn-lt"/>
                <a:cs typeface="Arial" pitchFamily="34" charset="0"/>
                <a:sym typeface="Arial" pitchFamily="34" charset="0"/>
              </a:rPr>
              <a:t>to behavioral health from primary care don’t make first appt</a:t>
            </a:r>
            <a:r>
              <a:rPr lang="en-US" altLang="en-US" sz="2400" baseline="30000" dirty="0">
                <a:solidFill>
                  <a:schemeClr val="tx1">
                    <a:lumMod val="65000"/>
                    <a:lumOff val="35000"/>
                  </a:schemeClr>
                </a:solidFill>
                <a:latin typeface="+mn-lt"/>
                <a:cs typeface="Arial" pitchFamily="34" charset="0"/>
                <a:sym typeface="Arial" pitchFamily="34" charset="0"/>
              </a:rPr>
              <a:t>2,3</a:t>
            </a:r>
          </a:p>
          <a:p>
            <a:pPr eaLnBrk="1">
              <a:buSzPct val="100000"/>
              <a:buFont typeface="Arial" pitchFamily="34" charset="0"/>
              <a:buChar char="•"/>
              <a:defRPr/>
            </a:pPr>
            <a:r>
              <a:rPr lang="en-US" altLang="en-US" sz="2400" dirty="0">
                <a:solidFill>
                  <a:schemeClr val="tx1">
                    <a:lumMod val="65000"/>
                    <a:lumOff val="35000"/>
                  </a:schemeClr>
                </a:solidFill>
                <a:latin typeface="+mn-lt"/>
                <a:cs typeface="Arial" pitchFamily="34" charset="0"/>
                <a:sym typeface="Arial" pitchFamily="34" charset="0"/>
              </a:rPr>
              <a:t>Two-thirds of primary care physicians reported </a:t>
            </a:r>
            <a:r>
              <a:rPr lang="en-US" altLang="en-US" sz="2400" b="1" dirty="0">
                <a:solidFill>
                  <a:srgbClr val="FF3399"/>
                </a:solidFill>
                <a:latin typeface="+mn-lt"/>
                <a:cs typeface="Arial" pitchFamily="34" charset="0"/>
                <a:sym typeface="Arial" pitchFamily="34" charset="0"/>
              </a:rPr>
              <a:t>not being able to access </a:t>
            </a:r>
            <a:r>
              <a:rPr lang="en-US" altLang="en-US" sz="2400" dirty="0">
                <a:solidFill>
                  <a:schemeClr val="tx1">
                    <a:lumMod val="65000"/>
                    <a:lumOff val="35000"/>
                  </a:schemeClr>
                </a:solidFill>
                <a:latin typeface="+mn-lt"/>
                <a:cs typeface="Arial" pitchFamily="34" charset="0"/>
                <a:sym typeface="Arial" pitchFamily="34" charset="0"/>
              </a:rPr>
              <a:t>outpatient behavioral health for their patients</a:t>
            </a:r>
            <a:r>
              <a:rPr lang="en-US" altLang="en-US" sz="2400" baseline="30000" dirty="0">
                <a:solidFill>
                  <a:schemeClr val="tx1">
                    <a:lumMod val="65000"/>
                    <a:lumOff val="35000"/>
                  </a:schemeClr>
                </a:solidFill>
                <a:latin typeface="+mn-lt"/>
                <a:cs typeface="Arial" pitchFamily="34" charset="0"/>
                <a:sym typeface="Arial" pitchFamily="34" charset="0"/>
              </a:rPr>
              <a:t>4</a:t>
            </a:r>
            <a:r>
              <a:rPr lang="en-US" altLang="en-US" sz="2400" dirty="0">
                <a:solidFill>
                  <a:schemeClr val="tx1">
                    <a:lumMod val="65000"/>
                    <a:lumOff val="35000"/>
                  </a:schemeClr>
                </a:solidFill>
                <a:latin typeface="+mn-lt"/>
                <a:cs typeface="Arial" pitchFamily="34" charset="0"/>
                <a:sym typeface="Arial" pitchFamily="34" charset="0"/>
              </a:rPr>
              <a:t> due to:</a:t>
            </a:r>
          </a:p>
          <a:p>
            <a:pPr lvl="1" eaLnBrk="1">
              <a:buSzPct val="100000"/>
              <a:buFont typeface="Arial" pitchFamily="34" charset="0"/>
              <a:buChar char="•"/>
              <a:defRPr/>
            </a:pPr>
            <a:r>
              <a:rPr lang="en-US" altLang="en-US" sz="2400" dirty="0">
                <a:solidFill>
                  <a:schemeClr val="tx1">
                    <a:lumMod val="65000"/>
                    <a:lumOff val="35000"/>
                  </a:schemeClr>
                </a:solidFill>
                <a:latin typeface="+mn-lt"/>
                <a:cs typeface="Arial" pitchFamily="34" charset="0"/>
                <a:sym typeface="Arial" pitchFamily="34" charset="0"/>
              </a:rPr>
              <a:t> Shortages of mental health</a:t>
            </a:r>
            <a:r>
              <a:rPr lang="en-US" altLang="en-US" sz="2400" baseline="30000" dirty="0">
                <a:solidFill>
                  <a:schemeClr val="tx1">
                    <a:lumMod val="65000"/>
                    <a:lumOff val="35000"/>
                  </a:schemeClr>
                </a:solidFill>
                <a:latin typeface="+mn-lt"/>
                <a:cs typeface="Arial" pitchFamily="34" charset="0"/>
                <a:sym typeface="Arial" pitchFamily="34" charset="0"/>
              </a:rPr>
              <a:t> </a:t>
            </a:r>
            <a:r>
              <a:rPr lang="en-US" altLang="en-US" sz="2400" dirty="0">
                <a:solidFill>
                  <a:schemeClr val="tx1">
                    <a:lumMod val="65000"/>
                    <a:lumOff val="35000"/>
                  </a:schemeClr>
                </a:solidFill>
                <a:latin typeface="+mn-lt"/>
                <a:cs typeface="Arial" pitchFamily="34" charset="0"/>
                <a:sym typeface="Arial" pitchFamily="34" charset="0"/>
              </a:rPr>
              <a:t>care providers</a:t>
            </a:r>
          </a:p>
          <a:p>
            <a:pPr lvl="1" eaLnBrk="1">
              <a:buSzPct val="100000"/>
              <a:buFont typeface="Arial" pitchFamily="34" charset="0"/>
              <a:buChar char="•"/>
              <a:defRPr/>
            </a:pPr>
            <a:r>
              <a:rPr lang="en-US" altLang="en-US" sz="2400" dirty="0">
                <a:solidFill>
                  <a:schemeClr val="tx1">
                    <a:lumMod val="65000"/>
                    <a:lumOff val="35000"/>
                  </a:schemeClr>
                </a:solidFill>
                <a:latin typeface="+mn-lt"/>
                <a:cs typeface="Arial" pitchFamily="34" charset="0"/>
                <a:sym typeface="Arial" pitchFamily="34" charset="0"/>
              </a:rPr>
              <a:t> Health plan barriers</a:t>
            </a:r>
          </a:p>
          <a:p>
            <a:pPr lvl="1" eaLnBrk="1">
              <a:buSzPct val="100000"/>
              <a:buFont typeface="Arial" pitchFamily="34" charset="0"/>
              <a:buChar char="•"/>
              <a:defRPr/>
            </a:pPr>
            <a:r>
              <a:rPr lang="en-US" altLang="en-US" sz="2400" dirty="0">
                <a:solidFill>
                  <a:schemeClr val="tx1">
                    <a:lumMod val="65000"/>
                    <a:lumOff val="35000"/>
                  </a:schemeClr>
                </a:solidFill>
                <a:latin typeface="+mn-lt"/>
                <a:cs typeface="Arial" pitchFamily="34" charset="0"/>
                <a:sym typeface="Arial" pitchFamily="34" charset="0"/>
              </a:rPr>
              <a:t> Lack of coverage or</a:t>
            </a:r>
            <a:r>
              <a:rPr lang="en-US" altLang="en-US" sz="2400" baseline="30000" dirty="0">
                <a:solidFill>
                  <a:schemeClr val="tx1">
                    <a:lumMod val="65000"/>
                    <a:lumOff val="35000"/>
                  </a:schemeClr>
                </a:solidFill>
                <a:latin typeface="+mn-lt"/>
                <a:cs typeface="Arial" pitchFamily="34" charset="0"/>
                <a:sym typeface="Arial" pitchFamily="34" charset="0"/>
              </a:rPr>
              <a:t> </a:t>
            </a:r>
            <a:r>
              <a:rPr lang="en-US" altLang="en-US" sz="2400" dirty="0">
                <a:solidFill>
                  <a:schemeClr val="tx1">
                    <a:lumMod val="65000"/>
                    <a:lumOff val="35000"/>
                  </a:schemeClr>
                </a:solidFill>
                <a:latin typeface="+mn-lt"/>
                <a:cs typeface="Arial" pitchFamily="34" charset="0"/>
                <a:sym typeface="Arial" pitchFamily="34" charset="0"/>
              </a:rPr>
              <a:t>inadequate coverage</a:t>
            </a:r>
          </a:p>
          <a:p>
            <a:pPr eaLnBrk="1">
              <a:buSzPct val="100000"/>
              <a:buFont typeface="Arial" pitchFamily="34" charset="0"/>
              <a:buChar char="•"/>
              <a:defRPr/>
            </a:pPr>
            <a:r>
              <a:rPr lang="en-US" altLang="en-US" sz="2400" b="1" dirty="0">
                <a:solidFill>
                  <a:srgbClr val="FF3399"/>
                </a:solidFill>
                <a:latin typeface="+mn-lt"/>
                <a:cs typeface="Arial" pitchFamily="34" charset="0"/>
                <a:sym typeface="Arial" pitchFamily="34" charset="0"/>
              </a:rPr>
              <a:t>Depression goes undetected </a:t>
            </a:r>
            <a:r>
              <a:rPr lang="en-US" altLang="en-US" sz="2400" dirty="0">
                <a:solidFill>
                  <a:schemeClr val="tx1">
                    <a:lumMod val="65000"/>
                    <a:lumOff val="35000"/>
                  </a:schemeClr>
                </a:solidFill>
                <a:latin typeface="+mn-lt"/>
                <a:cs typeface="Arial" pitchFamily="34" charset="0"/>
                <a:sym typeface="Arial" pitchFamily="34" charset="0"/>
              </a:rPr>
              <a:t>in &gt;50% of primary care patients</a:t>
            </a:r>
            <a:r>
              <a:rPr lang="en-US" altLang="en-US" sz="2400" baseline="30000" dirty="0">
                <a:solidFill>
                  <a:schemeClr val="tx1">
                    <a:lumMod val="65000"/>
                    <a:lumOff val="35000"/>
                  </a:schemeClr>
                </a:solidFill>
                <a:latin typeface="+mn-lt"/>
                <a:cs typeface="Arial" pitchFamily="34" charset="0"/>
                <a:sym typeface="Arial" pitchFamily="34" charset="0"/>
              </a:rPr>
              <a:t>5</a:t>
            </a:r>
            <a:endParaRPr lang="en-US" altLang="en-US" sz="2400" dirty="0">
              <a:solidFill>
                <a:schemeClr val="tx1">
                  <a:lumMod val="65000"/>
                  <a:lumOff val="35000"/>
                </a:schemeClr>
              </a:solidFill>
              <a:latin typeface="+mn-lt"/>
              <a:cs typeface="Arial" pitchFamily="34" charset="0"/>
              <a:sym typeface="Arial" pitchFamily="34" charset="0"/>
            </a:endParaRPr>
          </a:p>
          <a:p>
            <a:pPr eaLnBrk="1">
              <a:buSzPct val="100000"/>
              <a:buFont typeface="Arial" pitchFamily="34" charset="0"/>
              <a:buChar char="•"/>
              <a:defRPr/>
            </a:pPr>
            <a:r>
              <a:rPr lang="en-US" altLang="en-US" sz="2400" b="1" dirty="0">
                <a:solidFill>
                  <a:srgbClr val="FF3399"/>
                </a:solidFill>
                <a:latin typeface="+mn-lt"/>
                <a:cs typeface="Arial" pitchFamily="34" charset="0"/>
                <a:sym typeface="Arial" pitchFamily="34" charset="0"/>
              </a:rPr>
              <a:t>Only 20-40% of patients improve </a:t>
            </a:r>
            <a:r>
              <a:rPr lang="en-US" altLang="en-US" sz="2400" dirty="0">
                <a:solidFill>
                  <a:schemeClr val="tx1">
                    <a:lumMod val="65000"/>
                    <a:lumOff val="35000"/>
                  </a:schemeClr>
                </a:solidFill>
                <a:latin typeface="+mn-lt"/>
                <a:cs typeface="Arial" pitchFamily="34" charset="0"/>
                <a:sym typeface="Arial" pitchFamily="34" charset="0"/>
              </a:rPr>
              <a:t>substantially in 6 months without specialty assistance</a:t>
            </a:r>
            <a:r>
              <a:rPr lang="en-US" altLang="en-US" sz="2400" baseline="30000" dirty="0">
                <a:solidFill>
                  <a:schemeClr val="tx1">
                    <a:lumMod val="65000"/>
                    <a:lumOff val="35000"/>
                  </a:schemeClr>
                </a:solidFill>
                <a:latin typeface="+mn-lt"/>
                <a:cs typeface="Arial" pitchFamily="34" charset="0"/>
                <a:sym typeface="Arial" pitchFamily="34" charset="0"/>
              </a:rPr>
              <a:t>6</a:t>
            </a:r>
            <a:endParaRPr lang="en-US" altLang="en-US" sz="2400" dirty="0">
              <a:solidFill>
                <a:schemeClr val="tx1">
                  <a:lumMod val="65000"/>
                  <a:lumOff val="35000"/>
                </a:schemeClr>
              </a:solidFill>
              <a:latin typeface="+mn-lt"/>
              <a:cs typeface="Arial" pitchFamily="34" charset="0"/>
              <a:sym typeface="Arial" pitchFamily="34" charset="0"/>
            </a:endParaRPr>
          </a:p>
        </p:txBody>
      </p:sp>
      <p:sp>
        <p:nvSpPr>
          <p:cNvPr id="5125" name="AutoShape 4"/>
          <p:cNvSpPr>
            <a:spLocks/>
          </p:cNvSpPr>
          <p:nvPr/>
        </p:nvSpPr>
        <p:spPr bwMode="auto">
          <a:xfrm>
            <a:off x="2209800" y="6388100"/>
            <a:ext cx="6934200" cy="546100"/>
          </a:xfrm>
          <a:custGeom>
            <a:avLst/>
            <a:gdLst>
              <a:gd name="T0" fmla="*/ 2377282 w 21600"/>
              <a:gd name="T1" fmla="*/ 313532 h 21600"/>
              <a:gd name="T2" fmla="*/ 2377282 w 21600"/>
              <a:gd name="T3" fmla="*/ 313532 h 21600"/>
              <a:gd name="T4" fmla="*/ 2377282 w 21600"/>
              <a:gd name="T5" fmla="*/ 313532 h 21600"/>
              <a:gd name="T6" fmla="*/ 2377282 w 21600"/>
              <a:gd name="T7" fmla="*/ 31353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p:spPr>
        <p:txBody>
          <a:bodyPr lIns="36576" tIns="36576" rIns="36576" bIns="36576"/>
          <a:lstStyle/>
          <a:p>
            <a:pPr eaLnBrk="1">
              <a:buSzPct val="100000"/>
              <a:defRPr/>
            </a:pPr>
            <a:r>
              <a:rPr lang="en-US" altLang="en-US" sz="900" dirty="0">
                <a:solidFill>
                  <a:schemeClr val="tx1">
                    <a:lumMod val="65000"/>
                    <a:lumOff val="35000"/>
                  </a:schemeClr>
                </a:solidFill>
                <a:latin typeface="+mn-lt"/>
                <a:ea typeface="Helvetica" charset="0"/>
                <a:cs typeface="Arial" pitchFamily="34" charset="0"/>
                <a:sym typeface="Arial" pitchFamily="34" charset="0"/>
              </a:rPr>
              <a:t>Sources: </a:t>
            </a:r>
            <a:r>
              <a:rPr lang="en-US" altLang="en-US" sz="900" baseline="30000" dirty="0">
                <a:solidFill>
                  <a:schemeClr val="tx1">
                    <a:lumMod val="65000"/>
                    <a:lumOff val="35000"/>
                  </a:schemeClr>
                </a:solidFill>
                <a:latin typeface="+mn-lt"/>
                <a:ea typeface="Helvetica" charset="0"/>
                <a:cs typeface="Arial" pitchFamily="34" charset="0"/>
                <a:sym typeface="Arial" pitchFamily="34" charset="0"/>
              </a:rPr>
              <a:t>1</a:t>
            </a:r>
            <a:r>
              <a:rPr lang="en-US" altLang="en-US" sz="900" dirty="0">
                <a:solidFill>
                  <a:schemeClr val="tx1">
                    <a:lumMod val="65000"/>
                    <a:lumOff val="35000"/>
                  </a:schemeClr>
                </a:solidFill>
                <a:latin typeface="+mn-lt"/>
                <a:ea typeface="Helvetica" charset="0"/>
                <a:cs typeface="Arial" pitchFamily="34" charset="0"/>
                <a:sym typeface="Arial" pitchFamily="34" charset="0"/>
              </a:rPr>
              <a:t>Kessler et al., NEJM. 2005;352:515-23.</a:t>
            </a:r>
            <a:r>
              <a:rPr lang="en-US" altLang="en-US" sz="900" b="1" dirty="0">
                <a:solidFill>
                  <a:schemeClr val="tx1">
                    <a:lumMod val="65000"/>
                    <a:lumOff val="35000"/>
                  </a:schemeClr>
                </a:solidFill>
                <a:latin typeface="+mn-lt"/>
                <a:ea typeface="Helvetica" charset="0"/>
                <a:cs typeface="Arial" pitchFamily="34" charset="0"/>
                <a:sym typeface="Arial" pitchFamily="34" charset="0"/>
              </a:rPr>
              <a:t> </a:t>
            </a:r>
            <a:r>
              <a:rPr lang="en-US" altLang="en-US" sz="900" baseline="30000" dirty="0">
                <a:solidFill>
                  <a:schemeClr val="tx1">
                    <a:lumMod val="65000"/>
                    <a:lumOff val="35000"/>
                  </a:schemeClr>
                </a:solidFill>
                <a:latin typeface="+mn-lt"/>
                <a:ea typeface="Helvetica" charset="0"/>
                <a:cs typeface="Arial" pitchFamily="34" charset="0"/>
                <a:sym typeface="Arial" pitchFamily="34" charset="0"/>
              </a:rPr>
              <a:t>2</a:t>
            </a:r>
            <a:r>
              <a:rPr lang="en-US" altLang="en-US" sz="900" dirty="0">
                <a:solidFill>
                  <a:schemeClr val="tx1">
                    <a:lumMod val="65000"/>
                    <a:lumOff val="35000"/>
                  </a:schemeClr>
                </a:solidFill>
                <a:latin typeface="+mn-lt"/>
                <a:ea typeface="Helvetica" charset="0"/>
                <a:cs typeface="Arial" pitchFamily="34" charset="0"/>
                <a:sym typeface="Arial" pitchFamily="34" charset="0"/>
              </a:rPr>
              <a:t>Fisher &amp; Ransom, Arch Intern Med. 1997;6:324-333. </a:t>
            </a:r>
            <a:r>
              <a:rPr lang="en-US" altLang="en-US" sz="900" baseline="30000" dirty="0">
                <a:solidFill>
                  <a:schemeClr val="tx1">
                    <a:lumMod val="65000"/>
                    <a:lumOff val="35000"/>
                  </a:schemeClr>
                </a:solidFill>
                <a:latin typeface="+mn-lt"/>
                <a:ea typeface="Helvetica" charset="0"/>
                <a:cs typeface="Arial" pitchFamily="34" charset="0"/>
                <a:sym typeface="Arial" pitchFamily="34" charset="0"/>
              </a:rPr>
              <a:t>3</a:t>
            </a:r>
            <a:r>
              <a:rPr lang="en-US" altLang="en-US" sz="900" dirty="0">
                <a:solidFill>
                  <a:schemeClr val="tx1">
                    <a:lumMod val="65000"/>
                    <a:lumOff val="35000"/>
                  </a:schemeClr>
                </a:solidFill>
                <a:latin typeface="+mn-lt"/>
                <a:ea typeface="Helvetica" charset="0"/>
                <a:cs typeface="Arial" pitchFamily="34" charset="0"/>
                <a:sym typeface="Arial" pitchFamily="34" charset="0"/>
              </a:rPr>
              <a:t>Hoge et al., JAMA. 2006;95:1023-1032. </a:t>
            </a:r>
            <a:r>
              <a:rPr lang="en-US" altLang="en-US" sz="900" baseline="30000" dirty="0">
                <a:solidFill>
                  <a:schemeClr val="tx1">
                    <a:lumMod val="65000"/>
                    <a:lumOff val="35000"/>
                  </a:schemeClr>
                </a:solidFill>
                <a:latin typeface="+mn-lt"/>
                <a:ea typeface="Helvetica" charset="0"/>
                <a:cs typeface="Arial" pitchFamily="34" charset="0"/>
                <a:sym typeface="Arial" pitchFamily="34" charset="0"/>
              </a:rPr>
              <a:t>4</a:t>
            </a:r>
            <a:r>
              <a:rPr lang="en-US" altLang="en-US" sz="900" dirty="0">
                <a:solidFill>
                  <a:schemeClr val="tx1">
                    <a:lumMod val="65000"/>
                    <a:lumOff val="35000"/>
                  </a:schemeClr>
                </a:solidFill>
                <a:latin typeface="+mn-lt"/>
                <a:ea typeface="Helvetica" charset="0"/>
                <a:cs typeface="Arial" pitchFamily="34" charset="0"/>
                <a:sym typeface="Arial" pitchFamily="34" charset="0"/>
              </a:rPr>
              <a:t>Cunningham, Health Affairs. 2009; 3:w490-w501. </a:t>
            </a:r>
            <a:r>
              <a:rPr lang="en-US" altLang="en-US" sz="900" baseline="30000" dirty="0">
                <a:solidFill>
                  <a:schemeClr val="tx1">
                    <a:lumMod val="65000"/>
                    <a:lumOff val="35000"/>
                  </a:schemeClr>
                </a:solidFill>
                <a:latin typeface="+mn-lt"/>
                <a:ea typeface="Helvetica" charset="0"/>
                <a:cs typeface="Arial" pitchFamily="34" charset="0"/>
                <a:sym typeface="Arial" pitchFamily="34" charset="0"/>
              </a:rPr>
              <a:t>5</a:t>
            </a:r>
            <a:r>
              <a:rPr lang="en-US" altLang="en-US" sz="900" dirty="0">
                <a:solidFill>
                  <a:schemeClr val="tx1">
                    <a:lumMod val="65000"/>
                    <a:lumOff val="35000"/>
                  </a:schemeClr>
                </a:solidFill>
                <a:latin typeface="+mn-lt"/>
                <a:ea typeface="Helvetica" charset="0"/>
                <a:cs typeface="Arial" pitchFamily="34" charset="0"/>
                <a:sym typeface="Arial" pitchFamily="34" charset="0"/>
              </a:rPr>
              <a:t>Mitchell et al. Lancet, 2009; 374:609-619. </a:t>
            </a:r>
            <a:r>
              <a:rPr lang="en-US" altLang="en-US" sz="900" baseline="30000" dirty="0">
                <a:solidFill>
                  <a:schemeClr val="tx1">
                    <a:lumMod val="65000"/>
                    <a:lumOff val="35000"/>
                  </a:schemeClr>
                </a:solidFill>
                <a:latin typeface="+mn-lt"/>
                <a:ea typeface="Helvetica" charset="0"/>
                <a:cs typeface="Arial" pitchFamily="34" charset="0"/>
                <a:sym typeface="Arial" pitchFamily="34" charset="0"/>
              </a:rPr>
              <a:t>6</a:t>
            </a:r>
            <a:r>
              <a:rPr lang="en-US" altLang="en-US" sz="900" dirty="0">
                <a:solidFill>
                  <a:schemeClr val="tx1">
                    <a:lumMod val="65000"/>
                    <a:lumOff val="35000"/>
                  </a:schemeClr>
                </a:solidFill>
                <a:latin typeface="+mn-lt"/>
                <a:ea typeface="Helvetica" charset="0"/>
                <a:cs typeface="Arial" pitchFamily="34" charset="0"/>
                <a:sym typeface="Arial" pitchFamily="34" charset="0"/>
              </a:rPr>
              <a:t>Schulberg et al. Arch Gen Psych. 1996; 53:913-919</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98525" y="0"/>
            <a:ext cx="7962900" cy="1219200"/>
          </a:xfrm>
        </p:spPr>
        <p:txBody>
          <a:bodyPr/>
          <a:lstStyle/>
          <a:p>
            <a:r>
              <a:rPr lang="en-US" altLang="en-US" dirty="0"/>
              <a:t>10 Most Common Complaints </a:t>
            </a:r>
            <a:br>
              <a:rPr lang="en-US" altLang="en-US" dirty="0"/>
            </a:br>
            <a:r>
              <a:rPr lang="en-US" altLang="en-US" dirty="0"/>
              <a:t>in Adult Primary Care</a:t>
            </a:r>
          </a:p>
        </p:txBody>
      </p:sp>
      <p:sp>
        <p:nvSpPr>
          <p:cNvPr id="15363" name="Content Placeholder 5"/>
          <p:cNvSpPr>
            <a:spLocks noGrp="1"/>
          </p:cNvSpPr>
          <p:nvPr>
            <p:ph sz="half" idx="1"/>
          </p:nvPr>
        </p:nvSpPr>
        <p:spPr>
          <a:xfrm>
            <a:off x="342900" y="1604963"/>
            <a:ext cx="4038600" cy="3276600"/>
          </a:xfrm>
        </p:spPr>
        <p:txBody>
          <a:bodyPr/>
          <a:lstStyle/>
          <a:p>
            <a:r>
              <a:rPr lang="en-US" altLang="en-US" dirty="0">
                <a:solidFill>
                  <a:schemeClr val="tx1"/>
                </a:solidFill>
              </a:rPr>
              <a:t>Chest Pain</a:t>
            </a:r>
          </a:p>
          <a:p>
            <a:r>
              <a:rPr lang="en-US" altLang="en-US" dirty="0">
                <a:solidFill>
                  <a:schemeClr val="tx1"/>
                </a:solidFill>
              </a:rPr>
              <a:t>Fatigue</a:t>
            </a:r>
          </a:p>
          <a:p>
            <a:r>
              <a:rPr lang="en-US" altLang="en-US" dirty="0">
                <a:solidFill>
                  <a:schemeClr val="tx1"/>
                </a:solidFill>
              </a:rPr>
              <a:t>Dizziness</a:t>
            </a:r>
          </a:p>
          <a:p>
            <a:r>
              <a:rPr lang="en-US" altLang="en-US" dirty="0">
                <a:solidFill>
                  <a:schemeClr val="tx1"/>
                </a:solidFill>
              </a:rPr>
              <a:t>Headache</a:t>
            </a:r>
          </a:p>
          <a:p>
            <a:r>
              <a:rPr lang="en-US" altLang="en-US" dirty="0">
                <a:solidFill>
                  <a:schemeClr val="tx1"/>
                </a:solidFill>
              </a:rPr>
              <a:t>Back Pain</a:t>
            </a:r>
          </a:p>
          <a:p>
            <a:endParaRPr lang="en-US" altLang="en-US" dirty="0">
              <a:solidFill>
                <a:schemeClr val="bg1"/>
              </a:solidFill>
            </a:endParaRPr>
          </a:p>
          <a:p>
            <a:endParaRPr lang="en-US" altLang="en-US" dirty="0"/>
          </a:p>
        </p:txBody>
      </p:sp>
      <p:sp>
        <p:nvSpPr>
          <p:cNvPr id="15364" name="Slide Number Placeholder 3"/>
          <p:cNvSpPr>
            <a:spLocks noGrp="1"/>
          </p:cNvSpPr>
          <p:nvPr>
            <p:ph type="sldNum" sz="quarter" idx="10"/>
          </p:nvPr>
        </p:nvSpPr>
        <p:spPr>
          <a:noFill/>
        </p:spPr>
        <p:txBody>
          <a:bodyPr/>
          <a:lstStyle/>
          <a:p>
            <a:fld id="{E94ABB24-6E5B-458E-9B6F-E5E3A028AC48}" type="slidenum">
              <a:rPr lang="en-US" altLang="en-US" smtClean="0"/>
              <a:pPr/>
              <a:t>12</a:t>
            </a:fld>
            <a:endParaRPr lang="en-US" altLang="en-US"/>
          </a:p>
        </p:txBody>
      </p:sp>
      <p:sp>
        <p:nvSpPr>
          <p:cNvPr id="15365" name="Content Placeholder 6"/>
          <p:cNvSpPr txBox="1">
            <a:spLocks/>
          </p:cNvSpPr>
          <p:nvPr/>
        </p:nvSpPr>
        <p:spPr bwMode="auto">
          <a:xfrm>
            <a:off x="4535488" y="1604963"/>
            <a:ext cx="4038600" cy="3581400"/>
          </a:xfrm>
          <a:prstGeom prst="rect">
            <a:avLst/>
          </a:prstGeom>
          <a:noFill/>
          <a:ln w="9525">
            <a:noFill/>
            <a:miter lim="800000"/>
            <a:headEnd/>
            <a:tailEnd/>
          </a:ln>
        </p:spPr>
        <p:txBody>
          <a:bodyPr/>
          <a:lstStyle/>
          <a:p>
            <a:pPr marL="342900" indent="-342900" eaLnBrk="0" hangingPunct="0">
              <a:spcBef>
                <a:spcPts val="400"/>
              </a:spcBef>
              <a:buClr>
                <a:srgbClr val="4F81A9"/>
              </a:buClr>
              <a:buSzPct val="75000"/>
              <a:buFont typeface="Wingdings" pitchFamily="2" charset="2"/>
              <a:buChar char="v"/>
            </a:pPr>
            <a:r>
              <a:rPr lang="en-US" altLang="en-US" sz="2800" dirty="0">
                <a:latin typeface="Calibri" pitchFamily="34" charset="0"/>
                <a:ea typeface="ＭＳ Ｐゴシック" pitchFamily="34" charset="-128"/>
              </a:rPr>
              <a:t>Swelling</a:t>
            </a:r>
          </a:p>
          <a:p>
            <a:pPr marL="342900" indent="-342900" eaLnBrk="0" hangingPunct="0">
              <a:spcBef>
                <a:spcPts val="400"/>
              </a:spcBef>
              <a:buClr>
                <a:srgbClr val="4F81A9"/>
              </a:buClr>
              <a:buSzPct val="75000"/>
              <a:buFont typeface="Wingdings" pitchFamily="2" charset="2"/>
              <a:buChar char="v"/>
            </a:pPr>
            <a:r>
              <a:rPr lang="en-US" altLang="en-US" sz="2800" dirty="0">
                <a:latin typeface="Calibri" pitchFamily="34" charset="0"/>
                <a:ea typeface="ＭＳ Ｐゴシック" pitchFamily="34" charset="-128"/>
              </a:rPr>
              <a:t>Insomnia</a:t>
            </a:r>
          </a:p>
          <a:p>
            <a:pPr marL="342900" indent="-342900" eaLnBrk="0" hangingPunct="0">
              <a:spcBef>
                <a:spcPts val="400"/>
              </a:spcBef>
              <a:buClr>
                <a:srgbClr val="4F81A9"/>
              </a:buClr>
              <a:buSzPct val="75000"/>
              <a:buFont typeface="Wingdings" pitchFamily="2" charset="2"/>
              <a:buChar char="v"/>
            </a:pPr>
            <a:r>
              <a:rPr lang="en-US" altLang="en-US" sz="2800" dirty="0">
                <a:latin typeface="Calibri" pitchFamily="34" charset="0"/>
                <a:ea typeface="ＭＳ Ｐゴシック" pitchFamily="34" charset="-128"/>
              </a:rPr>
              <a:t>Abdominal Pain</a:t>
            </a:r>
          </a:p>
          <a:p>
            <a:pPr marL="342900" indent="-342900" eaLnBrk="0" hangingPunct="0">
              <a:spcBef>
                <a:spcPts val="400"/>
              </a:spcBef>
              <a:buClr>
                <a:srgbClr val="4F81A9"/>
              </a:buClr>
              <a:buSzPct val="75000"/>
              <a:buFont typeface="Wingdings" pitchFamily="2" charset="2"/>
              <a:buChar char="v"/>
            </a:pPr>
            <a:r>
              <a:rPr lang="en-US" altLang="en-US" sz="2800" dirty="0">
                <a:latin typeface="Calibri" pitchFamily="34" charset="0"/>
                <a:ea typeface="ＭＳ Ｐゴシック" pitchFamily="34" charset="-128"/>
              </a:rPr>
              <a:t>Numbness</a:t>
            </a:r>
          </a:p>
          <a:p>
            <a:pPr marL="342900" indent="-342900" eaLnBrk="0" hangingPunct="0">
              <a:spcBef>
                <a:spcPts val="400"/>
              </a:spcBef>
              <a:buClr>
                <a:srgbClr val="4F81A9"/>
              </a:buClr>
              <a:buSzPct val="75000"/>
              <a:buFont typeface="Wingdings" pitchFamily="2" charset="2"/>
              <a:buChar char="v"/>
            </a:pPr>
            <a:r>
              <a:rPr lang="en-US" altLang="en-US" sz="2800" dirty="0">
                <a:latin typeface="Calibri" pitchFamily="34" charset="0"/>
                <a:ea typeface="ＭＳ Ｐゴシック" pitchFamily="34" charset="-128"/>
              </a:rPr>
              <a:t>Shortness of Breath</a:t>
            </a:r>
          </a:p>
        </p:txBody>
      </p:sp>
      <p:sp>
        <p:nvSpPr>
          <p:cNvPr id="8" name="TextBox 7"/>
          <p:cNvSpPr txBox="1">
            <a:spLocks noChangeArrowheads="1"/>
          </p:cNvSpPr>
          <p:nvPr/>
        </p:nvSpPr>
        <p:spPr bwMode="auto">
          <a:xfrm>
            <a:off x="898524" y="4881563"/>
            <a:ext cx="6492875" cy="461665"/>
          </a:xfrm>
          <a:prstGeom prst="rect">
            <a:avLst/>
          </a:prstGeom>
          <a:noFill/>
          <a:ln w="9525">
            <a:noFill/>
            <a:miter lim="800000"/>
            <a:headEnd/>
            <a:tailEnd/>
          </a:ln>
        </p:spPr>
        <p:txBody>
          <a:bodyPr wrap="square">
            <a:spAutoFit/>
          </a:bodyPr>
          <a:lstStyle/>
          <a:p>
            <a:r>
              <a:rPr lang="en-US" altLang="en-US" sz="2400" dirty="0">
                <a:ea typeface="ＭＳ Ｐゴシック" pitchFamily="34" charset="-128"/>
              </a:rPr>
              <a:t>Only 10 to15% had identifiable organic basis</a:t>
            </a:r>
          </a:p>
        </p:txBody>
      </p:sp>
      <p:sp>
        <p:nvSpPr>
          <p:cNvPr id="9" name="TextBox 8"/>
          <p:cNvSpPr txBox="1">
            <a:spLocks noChangeArrowheads="1"/>
          </p:cNvSpPr>
          <p:nvPr/>
        </p:nvSpPr>
        <p:spPr bwMode="auto">
          <a:xfrm>
            <a:off x="2346325" y="5491163"/>
            <a:ext cx="6477000" cy="708025"/>
          </a:xfrm>
          <a:prstGeom prst="rect">
            <a:avLst/>
          </a:prstGeom>
          <a:noFill/>
          <a:ln w="9525">
            <a:noFill/>
            <a:miter lim="800000"/>
            <a:headEnd/>
            <a:tailEnd/>
          </a:ln>
        </p:spPr>
        <p:txBody>
          <a:bodyPr>
            <a:spAutoFit/>
          </a:bodyPr>
          <a:lstStyle/>
          <a:p>
            <a:r>
              <a:rPr lang="en-US" altLang="en-US" sz="2000">
                <a:ea typeface="ＭＳ Ｐゴシック" pitchFamily="34" charset="-128"/>
              </a:rPr>
              <a:t>Kroenke &amp; Mangelsdorf (1989) Am J Med;</a:t>
            </a:r>
          </a:p>
          <a:p>
            <a:r>
              <a:rPr lang="en-US" altLang="en-US" sz="2000">
                <a:ea typeface="ＭＳ Ｐゴシック" pitchFamily="34" charset="-128"/>
              </a:rPr>
              <a:t>Strosahl et al. (1998); Kaiser; APA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t>Comorbidities</a:t>
            </a:r>
            <a:r>
              <a:rPr lang="en-US" altLang="en-US" dirty="0"/>
              <a:t>:</a:t>
            </a:r>
            <a:br>
              <a:rPr lang="en-US" altLang="en-US" dirty="0"/>
            </a:br>
            <a:r>
              <a:rPr lang="en-US" altLang="en-US" dirty="0"/>
              <a:t>Depression and other Chronic Conditions</a:t>
            </a:r>
            <a:endParaRPr lang="en-US" dirty="0"/>
          </a:p>
        </p:txBody>
      </p:sp>
      <p:sp>
        <p:nvSpPr>
          <p:cNvPr id="3" name="Content Placeholder 2"/>
          <p:cNvSpPr>
            <a:spLocks noGrp="1"/>
          </p:cNvSpPr>
          <p:nvPr>
            <p:ph sz="half" idx="1"/>
          </p:nvPr>
        </p:nvSpPr>
        <p:spPr>
          <a:xfrm>
            <a:off x="428625" y="1295400"/>
            <a:ext cx="7877175" cy="4419600"/>
          </a:xfrm>
        </p:spPr>
        <p:txBody>
          <a:bodyPr/>
          <a:lstStyle/>
          <a:p>
            <a:r>
              <a:rPr lang="en-US" sz="1800" dirty="0"/>
              <a:t>Alzheimer’s   		11%</a:t>
            </a:r>
          </a:p>
          <a:p>
            <a:r>
              <a:rPr lang="en-US" sz="1800" dirty="0"/>
              <a:t>Asthma		45%</a:t>
            </a:r>
          </a:p>
          <a:p>
            <a:r>
              <a:rPr lang="en-US" sz="1800" dirty="0"/>
              <a:t>HIV			12%</a:t>
            </a:r>
          </a:p>
          <a:p>
            <a:r>
              <a:rPr lang="en-US" sz="1800" dirty="0"/>
              <a:t>CAD			17%</a:t>
            </a:r>
          </a:p>
          <a:p>
            <a:r>
              <a:rPr lang="en-US" sz="1800" dirty="0"/>
              <a:t>Stroke 		23-40%</a:t>
            </a:r>
          </a:p>
          <a:p>
            <a:r>
              <a:rPr lang="en-US" sz="1800" dirty="0"/>
              <a:t>MI 			25-40%</a:t>
            </a:r>
          </a:p>
          <a:p>
            <a:r>
              <a:rPr lang="en-US" sz="1800" dirty="0"/>
              <a:t>Diabetes 		27%</a:t>
            </a:r>
          </a:p>
          <a:p>
            <a:r>
              <a:rPr lang="en-US" sz="1800" dirty="0"/>
              <a:t>COPD			40%</a:t>
            </a:r>
          </a:p>
          <a:p>
            <a:r>
              <a:rPr lang="en-US" sz="1800" dirty="0"/>
              <a:t>Cancer 		42%</a:t>
            </a:r>
          </a:p>
          <a:p>
            <a:r>
              <a:rPr lang="en-US" sz="1800" dirty="0"/>
              <a:t>Parkinson’s Disease 	51%</a:t>
            </a:r>
          </a:p>
          <a:p>
            <a:r>
              <a:rPr lang="en-US" sz="1800" dirty="0"/>
              <a:t>Chronic Pain 		52%</a:t>
            </a:r>
          </a:p>
        </p:txBody>
      </p:sp>
      <p:sp>
        <p:nvSpPr>
          <p:cNvPr id="4" name="Slide Number Placeholder 3"/>
          <p:cNvSpPr>
            <a:spLocks noGrp="1"/>
          </p:cNvSpPr>
          <p:nvPr>
            <p:ph type="sldNum" sz="quarter" idx="10"/>
          </p:nvPr>
        </p:nvSpPr>
        <p:spPr/>
        <p:txBody>
          <a:bodyPr/>
          <a:lstStyle/>
          <a:p>
            <a:pPr>
              <a:defRPr/>
            </a:pPr>
            <a:fld id="{A309624E-887B-413E-A325-62A00A1B4D7F}" type="slidenum">
              <a:rPr lang="en-US" smtClean="0"/>
              <a:pPr>
                <a:defRPr/>
              </a:pPr>
              <a:t>13</a:t>
            </a:fld>
            <a:endParaRPr lang="en-US" dirty="0"/>
          </a:p>
        </p:txBody>
      </p:sp>
      <p:sp>
        <p:nvSpPr>
          <p:cNvPr id="5" name="Rectangle 4"/>
          <p:cNvSpPr/>
          <p:nvPr/>
        </p:nvSpPr>
        <p:spPr>
          <a:xfrm>
            <a:off x="428625" y="5562600"/>
            <a:ext cx="7877175" cy="769441"/>
          </a:xfrm>
          <a:prstGeom prst="rect">
            <a:avLst/>
          </a:prstGeom>
        </p:spPr>
        <p:txBody>
          <a:bodyPr wrap="square">
            <a:spAutoFit/>
          </a:bodyPr>
          <a:lstStyle/>
          <a:p>
            <a:r>
              <a:rPr lang="en-US" sz="1100" dirty="0" err="1"/>
              <a:t>Prevlance</a:t>
            </a:r>
            <a:r>
              <a:rPr lang="en-US" sz="1100" dirty="0"/>
              <a:t> of Depression with Other Chronic Diseases Percent with Depression (</a:t>
            </a:r>
            <a:r>
              <a:rPr lang="en-US" sz="1100" dirty="0" err="1"/>
              <a:t>Saleem</a:t>
            </a:r>
            <a:r>
              <a:rPr lang="en-US" sz="1100" dirty="0"/>
              <a:t>, J, Depression in Patients with Medical </a:t>
            </a:r>
            <a:r>
              <a:rPr lang="en-US" sz="1100" dirty="0" err="1"/>
              <a:t>Comorbidities</a:t>
            </a:r>
            <a:r>
              <a:rPr lang="en-US" sz="1100" dirty="0"/>
              <a:t>, 2016; </a:t>
            </a:r>
            <a:r>
              <a:rPr lang="en-US" sz="1100" dirty="0" err="1"/>
              <a:t>Iyer</a:t>
            </a:r>
            <a:r>
              <a:rPr lang="en-US" sz="1100" dirty="0"/>
              <a:t>, A.S. et al., </a:t>
            </a:r>
            <a:r>
              <a:rPr lang="en-US" sz="1100" dirty="0" err="1"/>
              <a:t>Deprssion</a:t>
            </a:r>
            <a:r>
              <a:rPr lang="en-US" sz="1100" dirty="0"/>
              <a:t> Associated with Readmission for Acute Exacerbation of COPD, </a:t>
            </a:r>
            <a:r>
              <a:rPr lang="en-US" sz="1100" dirty="0" err="1"/>
              <a:t>AnnalsATS</a:t>
            </a:r>
            <a:r>
              <a:rPr lang="en-US" sz="1100" dirty="0"/>
              <a:t> </a:t>
            </a:r>
            <a:r>
              <a:rPr lang="en-US" sz="1100" dirty="0" err="1"/>
              <a:t>Vol</a:t>
            </a:r>
            <a:r>
              <a:rPr lang="en-US" sz="1100" dirty="0"/>
              <a:t> 13#2, 2016 </a:t>
            </a:r>
            <a:r>
              <a:rPr lang="en-US" sz="1100" dirty="0" err="1"/>
              <a:t>Pincus</a:t>
            </a:r>
            <a:r>
              <a:rPr lang="en-US" sz="1100" dirty="0"/>
              <a:t> HA. J </a:t>
            </a:r>
            <a:r>
              <a:rPr lang="en-US" sz="1100" dirty="0" err="1"/>
              <a:t>Clin</a:t>
            </a:r>
            <a:r>
              <a:rPr lang="en-US" sz="1100" dirty="0"/>
              <a:t> Psychiatry. 2001;62 </a:t>
            </a:r>
            <a:r>
              <a:rPr lang="en-US" sz="1100" dirty="0" err="1"/>
              <a:t>Suppl</a:t>
            </a:r>
            <a:r>
              <a:rPr lang="en-US" sz="1100" dirty="0"/>
              <a:t> 6:5-9; </a:t>
            </a:r>
            <a:r>
              <a:rPr lang="en-US" sz="1100" dirty="0" err="1"/>
              <a:t>Schatzberg</a:t>
            </a:r>
            <a:r>
              <a:rPr lang="en-US" sz="1100" dirty="0"/>
              <a:t> AF. J </a:t>
            </a:r>
            <a:r>
              <a:rPr lang="en-US" sz="1100" dirty="0" err="1"/>
              <a:t>Clin</a:t>
            </a:r>
            <a:r>
              <a:rPr lang="en-US" sz="1100" dirty="0"/>
              <a:t> Psychiatry. 2004;65 </a:t>
            </a:r>
            <a:r>
              <a:rPr lang="en-US" sz="1100" dirty="0" err="1"/>
              <a:t>Suppl</a:t>
            </a:r>
            <a:r>
              <a:rPr lang="en-US" sz="1100" dirty="0"/>
              <a:t> 12;3-4.)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 y="-152400"/>
            <a:ext cx="9067800" cy="1524000"/>
          </a:xfrm>
        </p:spPr>
        <p:txBody>
          <a:bodyPr/>
          <a:lstStyle/>
          <a:p>
            <a:r>
              <a:rPr lang="en-US" dirty="0"/>
              <a:t>Common Chronic Medical Conditions that Have Significant Behavioral Health Components</a:t>
            </a:r>
          </a:p>
        </p:txBody>
      </p:sp>
      <p:sp>
        <p:nvSpPr>
          <p:cNvPr id="16387" name="Content Placeholder 2"/>
          <p:cNvSpPr>
            <a:spLocks noGrp="1"/>
          </p:cNvSpPr>
          <p:nvPr>
            <p:ph sz="half" idx="1"/>
          </p:nvPr>
        </p:nvSpPr>
        <p:spPr>
          <a:xfrm>
            <a:off x="381000" y="2027237"/>
            <a:ext cx="3900488" cy="3962400"/>
          </a:xfrm>
        </p:spPr>
        <p:txBody>
          <a:bodyPr/>
          <a:lstStyle/>
          <a:p>
            <a:r>
              <a:rPr lang="en-US" sz="3200" dirty="0"/>
              <a:t>Pain</a:t>
            </a:r>
          </a:p>
          <a:p>
            <a:r>
              <a:rPr lang="en-US" sz="3200" dirty="0"/>
              <a:t>Hypertension</a:t>
            </a:r>
          </a:p>
          <a:p>
            <a:r>
              <a:rPr lang="en-US" sz="3200" dirty="0"/>
              <a:t>Asthma</a:t>
            </a:r>
          </a:p>
          <a:p>
            <a:r>
              <a:rPr lang="en-US" sz="3200" dirty="0"/>
              <a:t>Diabetes</a:t>
            </a:r>
          </a:p>
          <a:p>
            <a:r>
              <a:rPr lang="en-US" sz="3200" dirty="0"/>
              <a:t>Sleep disorders</a:t>
            </a:r>
          </a:p>
          <a:p>
            <a:endParaRPr lang="en-US" dirty="0"/>
          </a:p>
        </p:txBody>
      </p:sp>
      <p:sp>
        <p:nvSpPr>
          <p:cNvPr id="16388" name="Content Placeholder 4"/>
          <p:cNvSpPr>
            <a:spLocks noGrp="1"/>
          </p:cNvSpPr>
          <p:nvPr>
            <p:ph sz="half" idx="2"/>
          </p:nvPr>
        </p:nvSpPr>
        <p:spPr>
          <a:xfrm>
            <a:off x="3810000" y="2057400"/>
            <a:ext cx="5334000" cy="3962400"/>
          </a:xfrm>
        </p:spPr>
        <p:txBody>
          <a:bodyPr/>
          <a:lstStyle/>
          <a:p>
            <a:r>
              <a:rPr lang="en-US" sz="3200" dirty="0"/>
              <a:t>HIV</a:t>
            </a:r>
          </a:p>
          <a:p>
            <a:r>
              <a:rPr lang="en-US" sz="3200" dirty="0"/>
              <a:t>Cardiovascular Disease</a:t>
            </a:r>
          </a:p>
          <a:p>
            <a:r>
              <a:rPr lang="en-US" sz="3200" dirty="0"/>
              <a:t>Irritable Bowel Syndrome</a:t>
            </a:r>
          </a:p>
          <a:p>
            <a:r>
              <a:rPr lang="en-US" sz="3200" dirty="0"/>
              <a:t>Obesity</a:t>
            </a:r>
          </a:p>
          <a:p>
            <a:r>
              <a:rPr lang="en-US" sz="3200" dirty="0"/>
              <a:t>Sexual Dysfunction</a:t>
            </a:r>
          </a:p>
          <a:p>
            <a:endParaRPr lang="en-US" sz="3200" dirty="0"/>
          </a:p>
          <a:p>
            <a:endParaRPr lang="en-US" sz="3200" dirty="0"/>
          </a:p>
        </p:txBody>
      </p:sp>
      <p:sp>
        <p:nvSpPr>
          <p:cNvPr id="4" name="Slide Number Placeholder 3"/>
          <p:cNvSpPr>
            <a:spLocks noGrp="1"/>
          </p:cNvSpPr>
          <p:nvPr>
            <p:ph type="sldNum" sz="quarter" idx="10"/>
          </p:nvPr>
        </p:nvSpPr>
        <p:spPr/>
        <p:txBody>
          <a:bodyPr/>
          <a:lstStyle/>
          <a:p>
            <a:pPr>
              <a:defRPr/>
            </a:pPr>
            <a:fld id="{C192F8DA-F3EF-40FD-9D5B-C267C52690F6}" type="slidenum">
              <a:rPr lang="en-US" smtClean="0"/>
              <a:pPr>
                <a:defRPr/>
              </a:pPr>
              <a:t>14</a:t>
            </a:fld>
            <a:endParaRPr lang="en-US" dirty="0"/>
          </a:p>
        </p:txBody>
      </p:sp>
    </p:spTree>
    <p:extLst>
      <p:ext uri="{BB962C8B-B14F-4D97-AF65-F5344CB8AC3E}">
        <p14:creationId xmlns:p14="http://schemas.microsoft.com/office/powerpoint/2010/main" val="3662720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 and Diabetes </a:t>
            </a:r>
          </a:p>
        </p:txBody>
      </p:sp>
      <p:sp>
        <p:nvSpPr>
          <p:cNvPr id="3" name="Content Placeholder 2"/>
          <p:cNvSpPr>
            <a:spLocks noGrp="1"/>
          </p:cNvSpPr>
          <p:nvPr>
            <p:ph sz="half" idx="1"/>
          </p:nvPr>
        </p:nvSpPr>
        <p:spPr>
          <a:xfrm>
            <a:off x="304800" y="1447800"/>
            <a:ext cx="8458200" cy="4648200"/>
          </a:xfrm>
        </p:spPr>
        <p:txBody>
          <a:bodyPr/>
          <a:lstStyle/>
          <a:p>
            <a:r>
              <a:rPr lang="en-US" sz="2400" dirty="0"/>
              <a:t>80% of increased cost are medical, not behavioral</a:t>
            </a:r>
          </a:p>
          <a:p>
            <a:r>
              <a:rPr lang="en-US" sz="2400" dirty="0"/>
              <a:t>Excessive hunger, abnormal thirst, shakiness, blurred vision are more than doubled.  Feeling faint and daytime sleepiness nearly five fold (</a:t>
            </a:r>
            <a:r>
              <a:rPr lang="en-US" sz="2400" dirty="0" err="1"/>
              <a:t>Malek</a:t>
            </a:r>
            <a:r>
              <a:rPr lang="en-US" sz="2400" dirty="0"/>
              <a:t>, Norris, 2008) </a:t>
            </a:r>
          </a:p>
          <a:p>
            <a:r>
              <a:rPr lang="en-US" sz="2400" dirty="0"/>
              <a:t>Poor self-care increases acute healthcare episodes</a:t>
            </a:r>
          </a:p>
          <a:p>
            <a:r>
              <a:rPr lang="en-US" altLang="en-US" sz="2400" dirty="0"/>
              <a:t>Depressed and anxious patients consume up to 4 times more medical resources</a:t>
            </a:r>
          </a:p>
          <a:p>
            <a:r>
              <a:rPr lang="en-US" altLang="en-US" sz="2400" i="1" dirty="0">
                <a:cs typeface="Times New Roman" pitchFamily="18" charset="0"/>
              </a:rPr>
              <a:t>Depression is more predictive of negative outcome for most other chronic diseases than the severity of the other diseases themselves</a:t>
            </a:r>
            <a:r>
              <a:rPr lang="en-US" altLang="en-US" sz="2400" dirty="0">
                <a:cs typeface="Times New Roman" pitchFamily="18" charset="0"/>
              </a:rPr>
              <a: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6355955-99AD-2C47-AB89-1E2F3C8FB03C}"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Increased Costs</a:t>
            </a:r>
          </a:p>
        </p:txBody>
      </p:sp>
      <p:sp>
        <p:nvSpPr>
          <p:cNvPr id="3" name="Slide Number Placeholder 2"/>
          <p:cNvSpPr>
            <a:spLocks noGrp="1"/>
          </p:cNvSpPr>
          <p:nvPr>
            <p:ph type="sldNum" sz="quarter" idx="10"/>
          </p:nvPr>
        </p:nvSpPr>
        <p:spPr/>
        <p:txBody>
          <a:bodyPr/>
          <a:lstStyle/>
          <a:p>
            <a:pPr>
              <a:defRPr/>
            </a:pPr>
            <a:fld id="{0C6FB1CA-9520-4087-83CF-5A474CEF1D1C}" type="slidenum">
              <a:rPr lang="en-US" smtClean="0"/>
              <a:pPr>
                <a:defRPr/>
              </a:pPr>
              <a:t>16</a:t>
            </a:fld>
            <a:endParaRPr lang="en-US" dirty="0"/>
          </a:p>
        </p:txBody>
      </p:sp>
      <p:pic>
        <p:nvPicPr>
          <p:cNvPr id="89090" name="Picture 2" descr="anxiety and depression increase the cost of health care expenditures for patients with chronic conditions " title="anxiety and depression"/>
          <p:cNvPicPr>
            <a:picLocks noChangeAspect="1" noChangeArrowheads="1"/>
          </p:cNvPicPr>
          <p:nvPr/>
        </p:nvPicPr>
        <p:blipFill>
          <a:blip r:embed="rId3"/>
          <a:srcRect/>
          <a:stretch>
            <a:fillRect/>
          </a:stretch>
        </p:blipFill>
        <p:spPr bwMode="auto">
          <a:xfrm>
            <a:off x="838200" y="1752600"/>
            <a:ext cx="7844904" cy="3821876"/>
          </a:xfrm>
          <a:prstGeom prst="rect">
            <a:avLst/>
          </a:prstGeom>
          <a:noFill/>
        </p:spPr>
      </p:pic>
      <p:sp>
        <p:nvSpPr>
          <p:cNvPr id="6" name="Rectangle 5"/>
          <p:cNvSpPr/>
          <p:nvPr/>
        </p:nvSpPr>
        <p:spPr>
          <a:xfrm>
            <a:off x="304800" y="5867400"/>
            <a:ext cx="6320904" cy="400110"/>
          </a:xfrm>
          <a:prstGeom prst="rect">
            <a:avLst/>
          </a:prstGeom>
        </p:spPr>
        <p:txBody>
          <a:bodyPr wrap="square">
            <a:spAutoFit/>
          </a:bodyPr>
          <a:lstStyle/>
          <a:p>
            <a:r>
              <a:rPr lang="en-US" sz="1000" dirty="0"/>
              <a:t>Chart: Research Synthesis Report No. 21 | The Robert Wood Johnson Foundation | Mental disorders and medical </a:t>
            </a:r>
            <a:r>
              <a:rPr lang="en-US" sz="1000" dirty="0" err="1"/>
              <a:t>comorbidity</a:t>
            </a:r>
            <a:r>
              <a:rPr lang="en-US" sz="1000" dirty="0"/>
              <a:t> | February 2011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945" y="91021"/>
            <a:ext cx="8153400" cy="1371600"/>
          </a:xfrm>
        </p:spPr>
        <p:txBody>
          <a:bodyPr/>
          <a:lstStyle/>
          <a:p>
            <a:r>
              <a:rPr lang="en-US" dirty="0"/>
              <a:t>Annual Medical Expenditures for Adults with and without a MH Condition</a:t>
            </a:r>
            <a:br>
              <a:rPr lang="en-US" dirty="0"/>
            </a:br>
            <a:endParaRPr lang="en-US" dirty="0"/>
          </a:p>
        </p:txBody>
      </p:sp>
      <p:sp>
        <p:nvSpPr>
          <p:cNvPr id="3" name="Slide Number Placeholder 2"/>
          <p:cNvSpPr>
            <a:spLocks noGrp="1"/>
          </p:cNvSpPr>
          <p:nvPr>
            <p:ph type="sldNum" sz="quarter" idx="10"/>
          </p:nvPr>
        </p:nvSpPr>
        <p:spPr/>
        <p:txBody>
          <a:bodyPr/>
          <a:lstStyle/>
          <a:p>
            <a:pPr>
              <a:defRPr/>
            </a:pPr>
            <a:fld id="{0C6FB1CA-9520-4087-83CF-5A474CEF1D1C}" type="slidenum">
              <a:rPr lang="en-US" smtClean="0"/>
              <a:pPr>
                <a:defRPr/>
              </a:pP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49600636"/>
              </p:ext>
            </p:extLst>
          </p:nvPr>
        </p:nvGraphicFramePr>
        <p:xfrm>
          <a:off x="0" y="1295400"/>
          <a:ext cx="9144000" cy="4903523"/>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93275">
                <a:tc>
                  <a:txBody>
                    <a:bodyPr/>
                    <a:lstStyle/>
                    <a:p>
                      <a:pPr algn="l"/>
                      <a:r>
                        <a:rPr lang="en-US" sz="2800" dirty="0"/>
                        <a:t> </a:t>
                      </a:r>
                    </a:p>
                  </a:txBody>
                  <a:tcPr marL="72485" marR="72485" marT="36242" marB="36242" anchor="ctr">
                    <a:lnL>
                      <a:noFill/>
                    </a:lnL>
                    <a:lnR>
                      <a:noFill/>
                    </a:lnR>
                    <a:lnT w="12700" cmpd="sng">
                      <a:noFill/>
                      <a:prstDash val="solid"/>
                    </a:lnT>
                    <a:lnB>
                      <a:noFill/>
                    </a:lnB>
                    <a:lnTlToBr w="12700" cmpd="sng">
                      <a:noFill/>
                      <a:prstDash val="solid"/>
                    </a:lnTlToBr>
                    <a:lnBlToTr w="12700" cmpd="sng">
                      <a:noFill/>
                      <a:prstDash val="solid"/>
                    </a:lnBlToTr>
                  </a:tcPr>
                </a:tc>
                <a:tc>
                  <a:txBody>
                    <a:bodyPr/>
                    <a:lstStyle/>
                    <a:p>
                      <a:pPr algn="l"/>
                      <a:r>
                        <a:rPr lang="en-US" sz="2000" dirty="0"/>
                        <a:t>Cost without mental health condition</a:t>
                      </a:r>
                    </a:p>
                  </a:txBody>
                  <a:tcPr marL="72485" marR="72485" marT="36242" marB="36242" anchor="ctr">
                    <a:lnL>
                      <a:noFill/>
                    </a:lnL>
                    <a:lnR>
                      <a:noFill/>
                    </a:lnR>
                    <a:lnT>
                      <a:noFill/>
                    </a:lnT>
                    <a:lnB>
                      <a:noFill/>
                    </a:lnB>
                  </a:tcPr>
                </a:tc>
                <a:tc>
                  <a:txBody>
                    <a:bodyPr/>
                    <a:lstStyle/>
                    <a:p>
                      <a:pPr algn="l"/>
                      <a:r>
                        <a:rPr lang="en-US" sz="2000" dirty="0">
                          <a:effectLst/>
                        </a:rPr>
                        <a:t>Cost with mental health condition</a:t>
                      </a:r>
                    </a:p>
                  </a:txBody>
                  <a:tcPr marL="72485" marR="72485" marT="36242" marB="36242" anchor="ctr">
                    <a:lnL>
                      <a:noFill/>
                    </a:lnL>
                    <a:lnR>
                      <a:noFill/>
                    </a:lnR>
                    <a:lnT>
                      <a:noFill/>
                    </a:lnT>
                    <a:lnB>
                      <a:noFill/>
                    </a:lnB>
                  </a:tcPr>
                </a:tc>
                <a:extLst>
                  <a:ext uri="{0D108BD9-81ED-4DB2-BD59-A6C34878D82A}">
                    <a16:rowId xmlns:a16="http://schemas.microsoft.com/office/drawing/2014/main" val="10000"/>
                  </a:ext>
                </a:extLst>
              </a:tr>
              <a:tr h="396156">
                <a:tc>
                  <a:txBody>
                    <a:bodyPr/>
                    <a:lstStyle/>
                    <a:p>
                      <a:pPr algn="l"/>
                      <a:r>
                        <a:rPr lang="en-US" sz="2800" dirty="0"/>
                        <a:t>All adults *</a:t>
                      </a:r>
                    </a:p>
                  </a:txBody>
                  <a:tcPr marL="72485" marR="72485" marT="36242" marB="36242" anchor="ctr">
                    <a:lnL>
                      <a:noFill/>
                    </a:lnL>
                    <a:lnR>
                      <a:noFill/>
                    </a:lnR>
                    <a:lnT>
                      <a:noFill/>
                    </a:lnT>
                    <a:lnB>
                      <a:noFill/>
                    </a:lnB>
                  </a:tcPr>
                </a:tc>
                <a:tc>
                  <a:txBody>
                    <a:bodyPr/>
                    <a:lstStyle/>
                    <a:p>
                      <a:pPr algn="l"/>
                      <a:r>
                        <a:rPr lang="en-US" sz="2800" dirty="0"/>
                        <a:t>$1,913</a:t>
                      </a:r>
                    </a:p>
                  </a:txBody>
                  <a:tcPr marL="72485" marR="72485" marT="36242" marB="36242" anchor="ctr">
                    <a:lnL>
                      <a:noFill/>
                    </a:lnL>
                    <a:lnR>
                      <a:noFill/>
                    </a:lnR>
                    <a:lnT>
                      <a:noFill/>
                    </a:lnT>
                    <a:lnB>
                      <a:noFill/>
                    </a:lnB>
                  </a:tcPr>
                </a:tc>
                <a:tc>
                  <a:txBody>
                    <a:bodyPr/>
                    <a:lstStyle/>
                    <a:p>
                      <a:pPr algn="l"/>
                      <a:r>
                        <a:rPr lang="en-US" sz="2800" dirty="0">
                          <a:effectLst/>
                        </a:rPr>
                        <a:t>$3,545</a:t>
                      </a:r>
                    </a:p>
                  </a:txBody>
                  <a:tcPr marL="72485" marR="72485" marT="36242" marB="36242" anchor="ctr">
                    <a:lnL>
                      <a:noFill/>
                    </a:lnL>
                    <a:lnR>
                      <a:noFill/>
                    </a:lnR>
                    <a:lnT>
                      <a:noFill/>
                    </a:lnT>
                    <a:lnB>
                      <a:noFill/>
                    </a:lnB>
                  </a:tcPr>
                </a:tc>
                <a:extLst>
                  <a:ext uri="{0D108BD9-81ED-4DB2-BD59-A6C34878D82A}">
                    <a16:rowId xmlns:a16="http://schemas.microsoft.com/office/drawing/2014/main" val="10001"/>
                  </a:ext>
                </a:extLst>
              </a:tr>
              <a:tr h="420764">
                <a:tc>
                  <a:txBody>
                    <a:bodyPr/>
                    <a:lstStyle/>
                    <a:p>
                      <a:pPr algn="l"/>
                      <a:r>
                        <a:rPr lang="en-US" sz="2800" dirty="0"/>
                        <a:t>Heart condition</a:t>
                      </a:r>
                    </a:p>
                  </a:txBody>
                  <a:tcPr marL="72485" marR="72485" marT="36242" marB="36242" anchor="ctr">
                    <a:lnL>
                      <a:noFill/>
                    </a:lnL>
                    <a:lnR>
                      <a:noFill/>
                    </a:lnR>
                    <a:lnT>
                      <a:noFill/>
                    </a:lnT>
                    <a:lnB>
                      <a:noFill/>
                    </a:lnB>
                  </a:tcPr>
                </a:tc>
                <a:tc>
                  <a:txBody>
                    <a:bodyPr/>
                    <a:lstStyle/>
                    <a:p>
                      <a:pPr algn="l"/>
                      <a:r>
                        <a:rPr lang="en-US" sz="2800" dirty="0"/>
                        <a:t>4,697</a:t>
                      </a:r>
                    </a:p>
                  </a:txBody>
                  <a:tcPr marL="72485" marR="72485" marT="36242" marB="36242" anchor="ctr">
                    <a:lnL>
                      <a:noFill/>
                    </a:lnL>
                    <a:lnR>
                      <a:noFill/>
                    </a:lnR>
                    <a:lnT>
                      <a:noFill/>
                    </a:lnT>
                    <a:lnB>
                      <a:noFill/>
                    </a:lnB>
                  </a:tcPr>
                </a:tc>
                <a:tc>
                  <a:txBody>
                    <a:bodyPr/>
                    <a:lstStyle/>
                    <a:p>
                      <a:pPr algn="l"/>
                      <a:r>
                        <a:rPr lang="en-US" sz="2800" dirty="0">
                          <a:effectLst/>
                        </a:rPr>
                        <a:t>6,919</a:t>
                      </a:r>
                    </a:p>
                  </a:txBody>
                  <a:tcPr marL="72485" marR="72485" marT="36242" marB="36242" anchor="ctr">
                    <a:lnL>
                      <a:noFill/>
                    </a:lnL>
                    <a:lnR>
                      <a:noFill/>
                    </a:lnR>
                    <a:lnT>
                      <a:noFill/>
                    </a:lnT>
                    <a:lnB>
                      <a:noFill/>
                    </a:lnB>
                  </a:tcPr>
                </a:tc>
                <a:extLst>
                  <a:ext uri="{0D108BD9-81ED-4DB2-BD59-A6C34878D82A}">
                    <a16:rowId xmlns:a16="http://schemas.microsoft.com/office/drawing/2014/main" val="10002"/>
                  </a:ext>
                </a:extLst>
              </a:tr>
              <a:tr h="396156">
                <a:tc>
                  <a:txBody>
                    <a:bodyPr/>
                    <a:lstStyle/>
                    <a:p>
                      <a:pPr algn="l"/>
                      <a:r>
                        <a:rPr lang="en-US" sz="2800" dirty="0"/>
                        <a:t>High blood pressure</a:t>
                      </a:r>
                    </a:p>
                  </a:txBody>
                  <a:tcPr marL="72485" marR="72485" marT="36242" marB="36242" anchor="ctr">
                    <a:lnL>
                      <a:noFill/>
                    </a:lnL>
                    <a:lnR>
                      <a:noFill/>
                    </a:lnR>
                    <a:lnT>
                      <a:noFill/>
                    </a:lnT>
                    <a:lnB>
                      <a:noFill/>
                    </a:lnB>
                  </a:tcPr>
                </a:tc>
                <a:tc>
                  <a:txBody>
                    <a:bodyPr/>
                    <a:lstStyle/>
                    <a:p>
                      <a:pPr algn="l"/>
                      <a:r>
                        <a:rPr lang="en-US" sz="2800" dirty="0"/>
                        <a:t>3,481</a:t>
                      </a:r>
                    </a:p>
                  </a:txBody>
                  <a:tcPr marL="72485" marR="72485" marT="36242" marB="36242" anchor="ctr">
                    <a:lnL>
                      <a:noFill/>
                    </a:lnL>
                    <a:lnR>
                      <a:noFill/>
                    </a:lnR>
                    <a:lnT>
                      <a:noFill/>
                    </a:lnT>
                    <a:lnB>
                      <a:noFill/>
                    </a:lnB>
                  </a:tcPr>
                </a:tc>
                <a:tc>
                  <a:txBody>
                    <a:bodyPr/>
                    <a:lstStyle/>
                    <a:p>
                      <a:pPr algn="l"/>
                      <a:r>
                        <a:rPr lang="en-US" sz="2800" dirty="0">
                          <a:effectLst/>
                        </a:rPr>
                        <a:t>5,492</a:t>
                      </a:r>
                    </a:p>
                  </a:txBody>
                  <a:tcPr marL="72485" marR="72485" marT="36242" marB="36242" anchor="ctr">
                    <a:lnL>
                      <a:noFill/>
                    </a:lnL>
                    <a:lnR>
                      <a:noFill/>
                    </a:lnR>
                    <a:lnT>
                      <a:noFill/>
                    </a:lnT>
                    <a:lnB>
                      <a:noFill/>
                    </a:lnB>
                  </a:tcPr>
                </a:tc>
                <a:extLst>
                  <a:ext uri="{0D108BD9-81ED-4DB2-BD59-A6C34878D82A}">
                    <a16:rowId xmlns:a16="http://schemas.microsoft.com/office/drawing/2014/main" val="10003"/>
                  </a:ext>
                </a:extLst>
              </a:tr>
              <a:tr h="396156">
                <a:tc>
                  <a:txBody>
                    <a:bodyPr/>
                    <a:lstStyle/>
                    <a:p>
                      <a:pPr algn="l"/>
                      <a:r>
                        <a:rPr lang="en-US" sz="2800" dirty="0"/>
                        <a:t>Asthma</a:t>
                      </a:r>
                    </a:p>
                  </a:txBody>
                  <a:tcPr marL="72485" marR="72485" marT="36242" marB="36242" anchor="ctr">
                    <a:lnL>
                      <a:noFill/>
                    </a:lnL>
                    <a:lnR>
                      <a:noFill/>
                    </a:lnR>
                    <a:lnT>
                      <a:noFill/>
                    </a:lnT>
                    <a:lnB>
                      <a:noFill/>
                    </a:lnB>
                  </a:tcPr>
                </a:tc>
                <a:tc>
                  <a:txBody>
                    <a:bodyPr/>
                    <a:lstStyle/>
                    <a:p>
                      <a:pPr algn="l"/>
                      <a:r>
                        <a:rPr lang="en-US" sz="2800"/>
                        <a:t>2,908</a:t>
                      </a:r>
                    </a:p>
                  </a:txBody>
                  <a:tcPr marL="72485" marR="72485" marT="36242" marB="36242" anchor="ctr">
                    <a:lnL>
                      <a:noFill/>
                    </a:lnL>
                    <a:lnR>
                      <a:noFill/>
                    </a:lnR>
                    <a:lnT>
                      <a:noFill/>
                    </a:lnT>
                    <a:lnB>
                      <a:noFill/>
                    </a:lnB>
                  </a:tcPr>
                </a:tc>
                <a:tc>
                  <a:txBody>
                    <a:bodyPr/>
                    <a:lstStyle/>
                    <a:p>
                      <a:pPr algn="l"/>
                      <a:r>
                        <a:rPr lang="en-US" sz="2800">
                          <a:effectLst/>
                        </a:rPr>
                        <a:t>4,028</a:t>
                      </a:r>
                    </a:p>
                  </a:txBody>
                  <a:tcPr marL="72485" marR="72485" marT="36242" marB="36242" anchor="ctr">
                    <a:lnL>
                      <a:noFill/>
                    </a:lnL>
                    <a:lnR>
                      <a:noFill/>
                    </a:lnR>
                    <a:lnT>
                      <a:noFill/>
                    </a:lnT>
                    <a:lnB>
                      <a:noFill/>
                    </a:lnB>
                  </a:tcPr>
                </a:tc>
                <a:extLst>
                  <a:ext uri="{0D108BD9-81ED-4DB2-BD59-A6C34878D82A}">
                    <a16:rowId xmlns:a16="http://schemas.microsoft.com/office/drawing/2014/main" val="10004"/>
                  </a:ext>
                </a:extLst>
              </a:tr>
              <a:tr h="396156">
                <a:tc>
                  <a:txBody>
                    <a:bodyPr/>
                    <a:lstStyle/>
                    <a:p>
                      <a:pPr algn="l"/>
                      <a:r>
                        <a:rPr lang="en-US" sz="2800" dirty="0"/>
                        <a:t>Diabetes</a:t>
                      </a:r>
                    </a:p>
                  </a:txBody>
                  <a:tcPr marL="72485" marR="72485" marT="36242" marB="36242" anchor="ctr">
                    <a:lnL>
                      <a:noFill/>
                    </a:lnL>
                    <a:lnR>
                      <a:noFill/>
                    </a:lnR>
                    <a:lnT>
                      <a:noFill/>
                    </a:lnT>
                    <a:lnB>
                      <a:noFill/>
                    </a:lnB>
                  </a:tcPr>
                </a:tc>
                <a:tc>
                  <a:txBody>
                    <a:bodyPr/>
                    <a:lstStyle/>
                    <a:p>
                      <a:pPr algn="l"/>
                      <a:r>
                        <a:rPr lang="en-US" sz="2800" dirty="0"/>
                        <a:t>4,172</a:t>
                      </a:r>
                    </a:p>
                  </a:txBody>
                  <a:tcPr marL="72485" marR="72485" marT="36242" marB="36242" anchor="ctr">
                    <a:lnL>
                      <a:noFill/>
                    </a:lnL>
                    <a:lnR>
                      <a:noFill/>
                    </a:lnR>
                    <a:lnT>
                      <a:noFill/>
                    </a:lnT>
                    <a:lnB>
                      <a:noFill/>
                    </a:lnB>
                  </a:tcPr>
                </a:tc>
                <a:tc>
                  <a:txBody>
                    <a:bodyPr/>
                    <a:lstStyle/>
                    <a:p>
                      <a:pPr algn="l"/>
                      <a:r>
                        <a:rPr lang="en-US" sz="2800" dirty="0">
                          <a:effectLst/>
                        </a:rPr>
                        <a:t>5,559</a:t>
                      </a:r>
                    </a:p>
                  </a:txBody>
                  <a:tcPr marL="72485" marR="72485" marT="36242" marB="36242" anchor="ctr">
                    <a:lnL>
                      <a:noFill/>
                    </a:lnL>
                    <a:lnR>
                      <a:noFill/>
                    </a:lnR>
                    <a:lnT>
                      <a:noFill/>
                    </a:lnT>
                    <a:lnB>
                      <a:noFill/>
                    </a:lnB>
                  </a:tcPr>
                </a:tc>
                <a:extLst>
                  <a:ext uri="{0D108BD9-81ED-4DB2-BD59-A6C34878D82A}">
                    <a16:rowId xmlns:a16="http://schemas.microsoft.com/office/drawing/2014/main" val="10005"/>
                  </a:ext>
                </a:extLst>
              </a:tr>
              <a:tr h="1287508">
                <a:tc gridSpan="3">
                  <a:txBody>
                    <a:bodyPr/>
                    <a:lstStyle/>
                    <a:p>
                      <a:r>
                        <a:rPr lang="en-US" sz="2800" dirty="0"/>
                        <a:t>*</a:t>
                      </a:r>
                      <a:r>
                        <a:rPr lang="en-US" sz="2400" dirty="0"/>
                        <a:t>Refers to all adults with and without chronic conditions. </a:t>
                      </a:r>
                      <a:br>
                        <a:rPr lang="en-US" sz="2800" dirty="0"/>
                      </a:br>
                      <a:r>
                        <a:rPr lang="en-US" sz="800" dirty="0"/>
                        <a:t>.</a:t>
                      </a:r>
                      <a:br>
                        <a:rPr lang="en-US" sz="2800" dirty="0"/>
                      </a:br>
                      <a:endParaRPr lang="en-US" sz="2800" dirty="0"/>
                    </a:p>
                    <a:p>
                      <a:r>
                        <a:rPr lang="en-US" sz="1000" i="1" dirty="0"/>
                        <a:t>Information from U.S. Department of Health and Human Services. The 2002 and 2003 MEPS. AHRQ, Rockville, Md.</a:t>
                      </a:r>
                    </a:p>
                  </a:txBody>
                  <a:tcPr marL="72485" marR="72485" marT="36242" marB="36242"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72404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a:t>Improved Outcomes and Lower Costs With BH Integration</a:t>
            </a:r>
          </a:p>
        </p:txBody>
      </p:sp>
      <p:sp>
        <p:nvSpPr>
          <p:cNvPr id="4" name="Slide Number Placeholder 3"/>
          <p:cNvSpPr>
            <a:spLocks noGrp="1"/>
          </p:cNvSpPr>
          <p:nvPr>
            <p:ph type="sldNum" sz="quarter" idx="10"/>
          </p:nvPr>
        </p:nvSpPr>
        <p:spPr/>
        <p:txBody>
          <a:bodyPr/>
          <a:lstStyle/>
          <a:p>
            <a:pPr>
              <a:defRPr/>
            </a:pPr>
            <a:fld id="{3AAEEE5E-F9B7-44C8-9EB5-65082F9ECF98}" type="slidenum">
              <a:rPr lang="en-US" smtClean="0"/>
              <a:pPr>
                <a:defRPr/>
              </a:pPr>
              <a:t>18</a:t>
            </a:fld>
            <a:endParaRPr lang="en-US" dirty="0"/>
          </a:p>
        </p:txBody>
      </p:sp>
      <p:sp>
        <p:nvSpPr>
          <p:cNvPr id="8" name="AutoShape 4"/>
          <p:cNvSpPr>
            <a:spLocks noGrp="1"/>
          </p:cNvSpPr>
          <p:nvPr>
            <p:ph sz="half" idx="1"/>
          </p:nvPr>
        </p:nvSpPr>
        <p:spPr bwMode="auto">
          <a:xfrm>
            <a:off x="304800" y="1295400"/>
            <a:ext cx="8229600" cy="4648200"/>
          </a:xfrm>
          <a:custGeom>
            <a:avLst/>
            <a:gdLst>
              <a:gd name="T0" fmla="*/ 4191000 w 21600"/>
              <a:gd name="T1" fmla="*/ 440532 h 21600"/>
              <a:gd name="T2" fmla="*/ 4191000 w 21600"/>
              <a:gd name="T3" fmla="*/ 440532 h 21600"/>
              <a:gd name="T4" fmla="*/ 4191000 w 21600"/>
              <a:gd name="T5" fmla="*/ 440532 h 21600"/>
              <a:gd name="T6" fmla="*/ 4191000 w 21600"/>
              <a:gd name="T7" fmla="*/ 44053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p:spPr>
        <p:txBody>
          <a:bodyPr lIns="0" tIns="0" rIns="0" bIns="0"/>
          <a:lstStyle/>
          <a:p>
            <a:pPr marL="457200" indent="-228600" eaLnBrk="1">
              <a:buSzPct val="100000"/>
              <a:buFontTx/>
              <a:buChar char="•"/>
              <a:defRPr/>
            </a:pPr>
            <a:r>
              <a:rPr lang="en-US" altLang="en-US" sz="2200" b="1" dirty="0">
                <a:solidFill>
                  <a:srgbClr val="FF66CC"/>
                </a:solidFill>
                <a:latin typeface="+mn-lt"/>
                <a:ea typeface="Helvetica" charset="0"/>
                <a:cs typeface="Arial" panose="020B0604020202020204" pitchFamily="34" charset="0"/>
              </a:rPr>
              <a:t>Medical use decreased 15.7% </a:t>
            </a:r>
            <a:r>
              <a:rPr lang="en-US" altLang="en-US" sz="2200" dirty="0">
                <a:solidFill>
                  <a:schemeClr val="tx1">
                    <a:lumMod val="65000"/>
                    <a:lumOff val="35000"/>
                  </a:schemeClr>
                </a:solidFill>
                <a:latin typeface="+mn-lt"/>
                <a:ea typeface="Helvetica" charset="0"/>
                <a:cs typeface="Arial" panose="020B0604020202020204" pitchFamily="34" charset="0"/>
              </a:rPr>
              <a:t>for those receiving behavioral health treatment while medical use increased 12.3%</a:t>
            </a:r>
            <a:r>
              <a:rPr lang="en-US" altLang="en-US" sz="2200" baseline="30000" dirty="0">
                <a:solidFill>
                  <a:schemeClr val="tx1">
                    <a:lumMod val="65000"/>
                    <a:lumOff val="35000"/>
                  </a:schemeClr>
                </a:solidFill>
                <a:latin typeface="+mn-lt"/>
                <a:ea typeface="Helvetica" charset="0"/>
                <a:cs typeface="Arial" panose="020B0604020202020204" pitchFamily="34" charset="0"/>
              </a:rPr>
              <a:t>1</a:t>
            </a:r>
            <a:r>
              <a:rPr lang="en-US" altLang="en-US" sz="2200" dirty="0">
                <a:solidFill>
                  <a:schemeClr val="tx1">
                    <a:lumMod val="65000"/>
                    <a:lumOff val="35000"/>
                  </a:schemeClr>
                </a:solidFill>
                <a:latin typeface="+mn-lt"/>
                <a:ea typeface="Helvetica" charset="0"/>
                <a:cs typeface="Arial" panose="020B0604020202020204" pitchFamily="34" charset="0"/>
              </a:rPr>
              <a:t> for controls who did not receive behavioral health treatment</a:t>
            </a:r>
            <a:endParaRPr lang="en-US" altLang="en-US" sz="2200" baseline="30000" dirty="0">
              <a:solidFill>
                <a:schemeClr val="tx1">
                  <a:lumMod val="65000"/>
                  <a:lumOff val="35000"/>
                </a:schemeClr>
              </a:solidFill>
              <a:latin typeface="+mn-lt"/>
              <a:ea typeface="Helvetica" charset="0"/>
              <a:cs typeface="Arial" panose="020B0604020202020204" pitchFamily="34" charset="0"/>
            </a:endParaRPr>
          </a:p>
          <a:p>
            <a:pPr marL="457200" indent="-228600" eaLnBrk="1">
              <a:buSzPct val="100000"/>
              <a:buFontTx/>
              <a:buChar char="•"/>
              <a:defRPr/>
            </a:pPr>
            <a:r>
              <a:rPr lang="en-US" altLang="en-US" sz="2200" dirty="0">
                <a:solidFill>
                  <a:schemeClr val="tx1">
                    <a:lumMod val="65000"/>
                    <a:lumOff val="35000"/>
                  </a:schemeClr>
                </a:solidFill>
                <a:latin typeface="+mn-lt"/>
                <a:ea typeface="Helvetica" charset="0"/>
                <a:cs typeface="Arial" panose="020B0604020202020204" pitchFamily="34" charset="0"/>
              </a:rPr>
              <a:t>Depression treatment in primary care for those with diabetes resulted in </a:t>
            </a:r>
            <a:r>
              <a:rPr lang="en-US" altLang="en-US" sz="2200" b="1" dirty="0">
                <a:solidFill>
                  <a:srgbClr val="FF66CC"/>
                </a:solidFill>
                <a:latin typeface="+mn-lt"/>
                <a:ea typeface="Helvetica" charset="0"/>
                <a:cs typeface="Arial" panose="020B0604020202020204" pitchFamily="34" charset="0"/>
              </a:rPr>
              <a:t>$896 lower </a:t>
            </a:r>
            <a:r>
              <a:rPr lang="en-US" altLang="en-US" sz="2200" dirty="0">
                <a:solidFill>
                  <a:schemeClr val="tx1">
                    <a:lumMod val="65000"/>
                    <a:lumOff val="35000"/>
                  </a:schemeClr>
                </a:solidFill>
                <a:latin typeface="+mn-lt"/>
                <a:ea typeface="Helvetica" charset="0"/>
                <a:cs typeface="Arial" panose="020B0604020202020204" pitchFamily="34" charset="0"/>
              </a:rPr>
              <a:t>total health care cost over 24 months</a:t>
            </a:r>
            <a:r>
              <a:rPr lang="en-US" altLang="en-US" sz="2200" baseline="30000" dirty="0">
                <a:solidFill>
                  <a:schemeClr val="tx1">
                    <a:lumMod val="65000"/>
                    <a:lumOff val="35000"/>
                  </a:schemeClr>
                </a:solidFill>
                <a:latin typeface="+mn-lt"/>
                <a:ea typeface="Helvetica" charset="0"/>
                <a:cs typeface="Arial" panose="020B0604020202020204" pitchFamily="34" charset="0"/>
              </a:rPr>
              <a:t>2</a:t>
            </a:r>
            <a:r>
              <a:rPr lang="en-US" altLang="en-US" sz="2200" dirty="0">
                <a:solidFill>
                  <a:schemeClr val="tx1">
                    <a:lumMod val="65000"/>
                    <a:lumOff val="35000"/>
                  </a:schemeClr>
                </a:solidFill>
                <a:latin typeface="+mn-lt"/>
                <a:ea typeface="Helvetica" charset="0"/>
                <a:cs typeface="Arial" panose="020B0604020202020204" pitchFamily="34" charset="0"/>
              </a:rPr>
              <a:t> </a:t>
            </a:r>
          </a:p>
          <a:p>
            <a:pPr marL="457200" indent="-228600" eaLnBrk="1">
              <a:buSzPct val="100000"/>
              <a:buFontTx/>
              <a:buChar char="•"/>
              <a:defRPr/>
            </a:pPr>
            <a:r>
              <a:rPr lang="en-US" altLang="en-US" sz="2200" dirty="0">
                <a:solidFill>
                  <a:schemeClr val="tx1">
                    <a:lumMod val="65000"/>
                    <a:lumOff val="35000"/>
                  </a:schemeClr>
                </a:solidFill>
                <a:latin typeface="+mn-lt"/>
                <a:ea typeface="Helvetica" charset="0"/>
                <a:cs typeface="Arial" panose="020B0604020202020204" pitchFamily="34" charset="0"/>
              </a:rPr>
              <a:t>Depression treatment in primary care resulted in $3,300 lower total health care cost over 48 months</a:t>
            </a:r>
            <a:r>
              <a:rPr lang="en-US" altLang="en-US" sz="2200" baseline="30000" dirty="0">
                <a:solidFill>
                  <a:schemeClr val="tx1">
                    <a:lumMod val="65000"/>
                    <a:lumOff val="35000"/>
                  </a:schemeClr>
                </a:solidFill>
                <a:latin typeface="+mn-lt"/>
                <a:ea typeface="Helvetica" charset="0"/>
                <a:cs typeface="Arial" panose="020B0604020202020204" pitchFamily="34" charset="0"/>
              </a:rPr>
              <a:t>3</a:t>
            </a:r>
          </a:p>
          <a:p>
            <a:pPr marL="914400" lvl="1" indent="-228600" eaLnBrk="1">
              <a:buSzPct val="100000"/>
              <a:buFontTx/>
              <a:buChar char="•"/>
              <a:defRPr/>
            </a:pPr>
            <a:r>
              <a:rPr lang="en-US" altLang="en-US" sz="2200" dirty="0">
                <a:solidFill>
                  <a:schemeClr val="tx1">
                    <a:lumMod val="65000"/>
                    <a:lumOff val="35000"/>
                  </a:schemeClr>
                </a:solidFill>
                <a:latin typeface="+mn-lt"/>
                <a:ea typeface="Helvetica" charset="0"/>
                <a:cs typeface="Arial" panose="020B0604020202020204" pitchFamily="34" charset="0"/>
              </a:rPr>
              <a:t>Resulting in a </a:t>
            </a:r>
            <a:r>
              <a:rPr lang="en-US" altLang="en-US" sz="2200" b="1" dirty="0">
                <a:solidFill>
                  <a:srgbClr val="FF66CC"/>
                </a:solidFill>
                <a:latin typeface="+mn-lt"/>
                <a:ea typeface="Helvetica" charset="0"/>
                <a:cs typeface="Arial" panose="020B0604020202020204" pitchFamily="34" charset="0"/>
              </a:rPr>
              <a:t>return of $6.50 for every $1 spent</a:t>
            </a:r>
          </a:p>
          <a:p>
            <a:pPr marL="457200" indent="-228600" eaLnBrk="1">
              <a:buSzPct val="100000"/>
              <a:buFontTx/>
              <a:buChar char="•"/>
              <a:defRPr/>
            </a:pPr>
            <a:r>
              <a:rPr lang="en-US" altLang="en-US" sz="2200" dirty="0">
                <a:solidFill>
                  <a:schemeClr val="tx1">
                    <a:lumMod val="65000"/>
                    <a:lumOff val="35000"/>
                  </a:schemeClr>
                </a:solidFill>
                <a:latin typeface="+mn-lt"/>
                <a:ea typeface="Helvetica" charset="0"/>
                <a:cs typeface="Arial" panose="020B0604020202020204" pitchFamily="34" charset="0"/>
              </a:rPr>
              <a:t>Multi-condition collaborative care for </a:t>
            </a:r>
            <a:r>
              <a:rPr lang="en-US" altLang="en-US" sz="2200" b="1" dirty="0">
                <a:solidFill>
                  <a:srgbClr val="7030A0"/>
                </a:solidFill>
                <a:latin typeface="+mn-lt"/>
                <a:ea typeface="Helvetica" charset="0"/>
                <a:cs typeface="Arial" panose="020B0604020202020204" pitchFamily="34" charset="0"/>
              </a:rPr>
              <a:t>depression</a:t>
            </a:r>
            <a:r>
              <a:rPr lang="en-US" altLang="en-US" sz="2200" b="1" dirty="0">
                <a:solidFill>
                  <a:schemeClr val="tx1">
                    <a:lumMod val="85000"/>
                    <a:lumOff val="15000"/>
                  </a:schemeClr>
                </a:solidFill>
                <a:latin typeface="+mn-lt"/>
                <a:ea typeface="Helvetica" charset="0"/>
                <a:cs typeface="Arial" panose="020B0604020202020204" pitchFamily="34" charset="0"/>
              </a:rPr>
              <a:t> </a:t>
            </a:r>
            <a:r>
              <a:rPr lang="en-US" altLang="en-US" sz="2200" dirty="0">
                <a:solidFill>
                  <a:schemeClr val="tx1">
                    <a:lumMod val="65000"/>
                    <a:lumOff val="35000"/>
                  </a:schemeClr>
                </a:solidFill>
                <a:latin typeface="+mn-lt"/>
                <a:ea typeface="Helvetica" charset="0"/>
                <a:cs typeface="Arial" panose="020B0604020202020204" pitchFamily="34" charset="0"/>
              </a:rPr>
              <a:t>and</a:t>
            </a:r>
            <a:r>
              <a:rPr lang="en-US" altLang="en-US" sz="2200" b="1" dirty="0">
                <a:solidFill>
                  <a:schemeClr val="tx1">
                    <a:lumMod val="85000"/>
                    <a:lumOff val="15000"/>
                  </a:schemeClr>
                </a:solidFill>
                <a:latin typeface="+mn-lt"/>
                <a:ea typeface="Helvetica" charset="0"/>
                <a:cs typeface="Arial" panose="020B0604020202020204" pitchFamily="34" charset="0"/>
              </a:rPr>
              <a:t> </a:t>
            </a:r>
            <a:r>
              <a:rPr lang="en-US" altLang="en-US" sz="2200" b="1" dirty="0">
                <a:solidFill>
                  <a:srgbClr val="92D050"/>
                </a:solidFill>
                <a:latin typeface="+mn-lt"/>
                <a:ea typeface="Helvetica" charset="0"/>
                <a:cs typeface="Arial" panose="020B0604020202020204" pitchFamily="34" charset="0"/>
              </a:rPr>
              <a:t>diabetes</a:t>
            </a:r>
            <a:r>
              <a:rPr lang="en-US" altLang="en-US" sz="2200" b="1" dirty="0">
                <a:solidFill>
                  <a:schemeClr val="tx1">
                    <a:lumMod val="85000"/>
                    <a:lumOff val="15000"/>
                  </a:schemeClr>
                </a:solidFill>
                <a:latin typeface="+mn-lt"/>
                <a:ea typeface="Helvetica" charset="0"/>
                <a:cs typeface="Arial" panose="020B0604020202020204" pitchFamily="34" charset="0"/>
              </a:rPr>
              <a:t> </a:t>
            </a:r>
            <a:r>
              <a:rPr lang="en-US" altLang="en-US" sz="2200" dirty="0">
                <a:solidFill>
                  <a:schemeClr val="tx1">
                    <a:lumMod val="65000"/>
                    <a:lumOff val="35000"/>
                  </a:schemeClr>
                </a:solidFill>
                <a:latin typeface="+mn-lt"/>
                <a:ea typeface="Helvetica" charset="0"/>
                <a:cs typeface="Arial" panose="020B0604020202020204" pitchFamily="34" charset="0"/>
              </a:rPr>
              <a:t>saved</a:t>
            </a:r>
            <a:r>
              <a:rPr lang="en-US" altLang="en-US" sz="2200" b="1" dirty="0">
                <a:solidFill>
                  <a:schemeClr val="tx1">
                    <a:lumMod val="85000"/>
                    <a:lumOff val="15000"/>
                  </a:schemeClr>
                </a:solidFill>
                <a:latin typeface="+mn-lt"/>
                <a:ea typeface="Helvetica" charset="0"/>
                <a:cs typeface="Arial" panose="020B0604020202020204" pitchFamily="34" charset="0"/>
              </a:rPr>
              <a:t> </a:t>
            </a:r>
            <a:r>
              <a:rPr lang="en-US" altLang="en-US" sz="2200" b="1" dirty="0">
                <a:solidFill>
                  <a:srgbClr val="FF66CC"/>
                </a:solidFill>
                <a:latin typeface="+mn-lt"/>
                <a:ea typeface="Helvetica" charset="0"/>
                <a:cs typeface="Arial" panose="020B0604020202020204" pitchFamily="34" charset="0"/>
              </a:rPr>
              <a:t>$594 per patient </a:t>
            </a:r>
            <a:r>
              <a:rPr lang="en-US" altLang="en-US" sz="2200" dirty="0">
                <a:solidFill>
                  <a:schemeClr val="tx1">
                    <a:lumMod val="65000"/>
                    <a:lumOff val="35000"/>
                  </a:schemeClr>
                </a:solidFill>
                <a:latin typeface="+mn-lt"/>
                <a:ea typeface="Helvetica" charset="0"/>
                <a:cs typeface="Arial" panose="020B0604020202020204" pitchFamily="34" charset="0"/>
              </a:rPr>
              <a:t>over 24 months.</a:t>
            </a:r>
            <a:r>
              <a:rPr lang="en-US" altLang="en-US" sz="2200" baseline="30000" dirty="0">
                <a:solidFill>
                  <a:schemeClr val="tx1">
                    <a:lumMod val="65000"/>
                    <a:lumOff val="35000"/>
                  </a:schemeClr>
                </a:solidFill>
                <a:latin typeface="+mn-lt"/>
                <a:ea typeface="Helvetica" charset="0"/>
                <a:cs typeface="Arial" panose="020B0604020202020204" pitchFamily="34" charset="0"/>
              </a:rPr>
              <a:t>4</a:t>
            </a:r>
            <a:endParaRPr lang="en-US" altLang="en-US" sz="2200" dirty="0">
              <a:solidFill>
                <a:schemeClr val="tx1">
                  <a:lumMod val="65000"/>
                  <a:lumOff val="35000"/>
                </a:schemeClr>
              </a:solidFill>
              <a:latin typeface="+mn-lt"/>
              <a:ea typeface="Helvetica" charset="0"/>
              <a:cs typeface="Arial" panose="020B0604020202020204" pitchFamily="34" charset="0"/>
            </a:endParaRPr>
          </a:p>
        </p:txBody>
      </p:sp>
      <p:sp>
        <p:nvSpPr>
          <p:cNvPr id="11" name="AutoShape 3"/>
          <p:cNvSpPr>
            <a:spLocks/>
          </p:cNvSpPr>
          <p:nvPr/>
        </p:nvSpPr>
        <p:spPr bwMode="auto">
          <a:xfrm>
            <a:off x="2209800" y="5617368"/>
            <a:ext cx="6781800" cy="6524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p:spPr>
        <p:txBody>
          <a:bodyPr lIns="36576" tIns="36576" rIns="36576" bIns="36576"/>
          <a:lstStyle>
            <a:lvl1pPr>
              <a:defRPr>
                <a:solidFill>
                  <a:srgbClr val="000000"/>
                </a:solidFill>
                <a:latin typeface="Times New Roman" pitchFamily="18" charset="0"/>
                <a:ea typeface="Helvetica" charset="0"/>
                <a:cs typeface="Helvetica" charset="0"/>
                <a:sym typeface="Times New Roman" pitchFamily="18" charset="0"/>
              </a:defRPr>
            </a:lvl1pPr>
            <a:lvl2pPr marL="742950" indent="-285750">
              <a:defRPr>
                <a:solidFill>
                  <a:srgbClr val="000000"/>
                </a:solidFill>
                <a:latin typeface="Times New Roman" pitchFamily="18" charset="0"/>
                <a:ea typeface="Helvetica" charset="0"/>
                <a:cs typeface="Helvetica" charset="0"/>
                <a:sym typeface="Times New Roman" pitchFamily="18" charset="0"/>
              </a:defRPr>
            </a:lvl2pPr>
            <a:lvl3pPr marL="1143000" indent="-228600">
              <a:defRPr>
                <a:solidFill>
                  <a:srgbClr val="000000"/>
                </a:solidFill>
                <a:latin typeface="Times New Roman" pitchFamily="18" charset="0"/>
                <a:ea typeface="Helvetica" charset="0"/>
                <a:cs typeface="Helvetica" charset="0"/>
                <a:sym typeface="Times New Roman" pitchFamily="18" charset="0"/>
              </a:defRPr>
            </a:lvl3pPr>
            <a:lvl4pPr marL="1600200" indent="-228600">
              <a:defRPr>
                <a:solidFill>
                  <a:srgbClr val="000000"/>
                </a:solidFill>
                <a:latin typeface="Times New Roman" pitchFamily="18" charset="0"/>
                <a:ea typeface="Helvetica" charset="0"/>
                <a:cs typeface="Helvetica" charset="0"/>
                <a:sym typeface="Times New Roman" pitchFamily="18" charset="0"/>
              </a:defRPr>
            </a:lvl4pPr>
            <a:lvl5pPr marL="2057400" indent="-228600">
              <a:defRPr>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9pPr>
          </a:lstStyle>
          <a:p>
            <a:pPr eaLnBrk="1">
              <a:defRPr/>
            </a:pPr>
            <a:r>
              <a:rPr lang="en-US" altLang="en-US" sz="1100" dirty="0">
                <a:solidFill>
                  <a:schemeClr val="tx1">
                    <a:lumMod val="65000"/>
                    <a:lumOff val="35000"/>
                  </a:schemeClr>
                </a:solidFill>
                <a:latin typeface="+mn-lt"/>
                <a:cs typeface="Arial" pitchFamily="34" charset="0"/>
                <a:sym typeface="Arial" pitchFamily="34" charset="0"/>
              </a:rPr>
              <a:t>Sources: </a:t>
            </a:r>
            <a:r>
              <a:rPr lang="en-US" altLang="en-US" sz="1100" baseline="30000" dirty="0">
                <a:solidFill>
                  <a:schemeClr val="tx1">
                    <a:lumMod val="65000"/>
                    <a:lumOff val="35000"/>
                  </a:schemeClr>
                </a:solidFill>
                <a:latin typeface="+mn-lt"/>
                <a:cs typeface="Arial" pitchFamily="34" charset="0"/>
                <a:sym typeface="Arial" pitchFamily="34" charset="0"/>
              </a:rPr>
              <a:t>1</a:t>
            </a:r>
            <a:r>
              <a:rPr lang="en-US" altLang="en-US" sz="1100" dirty="0">
                <a:solidFill>
                  <a:schemeClr val="tx1">
                    <a:lumMod val="65000"/>
                    <a:lumOff val="35000"/>
                  </a:schemeClr>
                </a:solidFill>
                <a:latin typeface="+mn-lt"/>
                <a:cs typeface="Arial" pitchFamily="34" charset="0"/>
                <a:sym typeface="Arial" pitchFamily="34" charset="0"/>
              </a:rPr>
              <a:t>Chiles et al., Clinical Psychology</a:t>
            </a:r>
            <a:r>
              <a:rPr lang="en-US" altLang="en-US" sz="1100" i="1" dirty="0">
                <a:solidFill>
                  <a:schemeClr val="tx1">
                    <a:lumMod val="65000"/>
                    <a:lumOff val="35000"/>
                  </a:schemeClr>
                </a:solidFill>
                <a:latin typeface="+mn-lt"/>
                <a:cs typeface="Arial" pitchFamily="34" charset="0"/>
                <a:sym typeface="Arial" pitchFamily="34" charset="0"/>
              </a:rPr>
              <a:t>. </a:t>
            </a:r>
            <a:r>
              <a:rPr lang="en-US" altLang="en-US" sz="1100" dirty="0">
                <a:solidFill>
                  <a:schemeClr val="tx1">
                    <a:lumMod val="65000"/>
                    <a:lumOff val="35000"/>
                  </a:schemeClr>
                </a:solidFill>
                <a:latin typeface="+mn-lt"/>
                <a:cs typeface="Arial" pitchFamily="34" charset="0"/>
                <a:sym typeface="Arial" pitchFamily="34" charset="0"/>
              </a:rPr>
              <a:t>1999;6</a:t>
            </a:r>
            <a:r>
              <a:rPr lang="en-US" altLang="en-US" sz="1100" i="1" dirty="0">
                <a:solidFill>
                  <a:schemeClr val="tx1">
                    <a:lumMod val="65000"/>
                    <a:lumOff val="35000"/>
                  </a:schemeClr>
                </a:solidFill>
                <a:latin typeface="+mn-lt"/>
                <a:cs typeface="Arial" pitchFamily="34" charset="0"/>
                <a:sym typeface="Arial" pitchFamily="34" charset="0"/>
              </a:rPr>
              <a:t>:</a:t>
            </a:r>
            <a:r>
              <a:rPr lang="en-US" altLang="en-US" sz="1100" dirty="0">
                <a:solidFill>
                  <a:schemeClr val="tx1">
                    <a:lumMod val="65000"/>
                    <a:lumOff val="35000"/>
                  </a:schemeClr>
                </a:solidFill>
                <a:latin typeface="+mn-lt"/>
                <a:cs typeface="Arial" pitchFamily="34" charset="0"/>
                <a:sym typeface="Arial" pitchFamily="34" charset="0"/>
              </a:rPr>
              <a:t>204–220. </a:t>
            </a:r>
            <a:r>
              <a:rPr lang="en-US" altLang="en-US" sz="1100" baseline="30000" dirty="0">
                <a:solidFill>
                  <a:schemeClr val="tx1">
                    <a:lumMod val="65000"/>
                    <a:lumOff val="35000"/>
                  </a:schemeClr>
                </a:solidFill>
                <a:latin typeface="+mn-lt"/>
                <a:cs typeface="Arial" pitchFamily="34" charset="0"/>
                <a:sym typeface="Arial" pitchFamily="34" charset="0"/>
              </a:rPr>
              <a:t>2</a:t>
            </a:r>
            <a:r>
              <a:rPr lang="en-US" altLang="en-US" sz="1100" dirty="0">
                <a:solidFill>
                  <a:schemeClr val="tx1">
                    <a:lumMod val="65000"/>
                    <a:lumOff val="35000"/>
                  </a:schemeClr>
                </a:solidFill>
                <a:latin typeface="+mn-lt"/>
                <a:cs typeface="Arial" pitchFamily="34" charset="0"/>
                <a:sym typeface="Arial" pitchFamily="34" charset="0"/>
              </a:rPr>
              <a:t>Katon et al., Diabetes Care. 2006;29:265-270. </a:t>
            </a:r>
            <a:r>
              <a:rPr lang="en-US" altLang="en-US" sz="1100" baseline="30000" dirty="0">
                <a:solidFill>
                  <a:schemeClr val="tx1">
                    <a:lumMod val="65000"/>
                    <a:lumOff val="35000"/>
                  </a:schemeClr>
                </a:solidFill>
                <a:latin typeface="+mn-lt"/>
                <a:cs typeface="Arial" pitchFamily="34" charset="0"/>
                <a:sym typeface="Arial" pitchFamily="34" charset="0"/>
              </a:rPr>
              <a:t>3</a:t>
            </a:r>
            <a:r>
              <a:rPr lang="en-US" altLang="en-US" sz="1100" dirty="0">
                <a:solidFill>
                  <a:schemeClr val="tx1">
                    <a:lumMod val="65000"/>
                    <a:lumOff val="35000"/>
                  </a:schemeClr>
                </a:solidFill>
                <a:latin typeface="+mn-lt"/>
                <a:cs typeface="Arial" pitchFamily="34" charset="0"/>
                <a:sym typeface="Arial" pitchFamily="34" charset="0"/>
              </a:rPr>
              <a:t>Unützer et al., American Journal of Managed Care 2008;14:95-100. </a:t>
            </a:r>
            <a:r>
              <a:rPr lang="en-US" altLang="en-US" sz="1100" baseline="30000" dirty="0">
                <a:solidFill>
                  <a:schemeClr val="tx1">
                    <a:lumMod val="65000"/>
                    <a:lumOff val="35000"/>
                  </a:schemeClr>
                </a:solidFill>
                <a:latin typeface="+mn-lt"/>
                <a:cs typeface="Arial" pitchFamily="34" charset="0"/>
                <a:sym typeface="Arial" pitchFamily="34" charset="0"/>
              </a:rPr>
              <a:t>4</a:t>
            </a:r>
            <a:r>
              <a:rPr lang="en-US" altLang="en-US" sz="1100" dirty="0">
                <a:solidFill>
                  <a:schemeClr val="tx1">
                    <a:lumMod val="65000"/>
                    <a:lumOff val="35000"/>
                  </a:schemeClr>
                </a:solidFill>
                <a:latin typeface="+mn-lt"/>
                <a:cs typeface="Arial" pitchFamily="34" charset="0"/>
                <a:sym typeface="Arial" pitchFamily="34" charset="0"/>
              </a:rPr>
              <a:t>Katon et al. Arch Gen Psych, 2012:69:506-514 </a:t>
            </a:r>
            <a:endParaRPr lang="en-US" altLang="en-US" sz="2400" dirty="0">
              <a:solidFill>
                <a:schemeClr val="tx1">
                  <a:lumMod val="65000"/>
                  <a:lumOff val="35000"/>
                </a:schemeClr>
              </a:solidFill>
              <a:latin typeface="+mn-lt"/>
              <a:cs typeface="Arial" pitchFamily="34" charset="0"/>
            </a:endParaRPr>
          </a:p>
        </p:txBody>
      </p:sp>
    </p:spTree>
    <p:extLst>
      <p:ext uri="{BB962C8B-B14F-4D97-AF65-F5344CB8AC3E}">
        <p14:creationId xmlns:p14="http://schemas.microsoft.com/office/powerpoint/2010/main" val="2306245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28625" y="1447800"/>
            <a:ext cx="8258175" cy="4648200"/>
          </a:xfrm>
        </p:spPr>
        <p:txBody>
          <a:bodyPr/>
          <a:lstStyle/>
          <a:p>
            <a:r>
              <a:rPr lang="en-US" dirty="0"/>
              <a:t>The addition of psychological interventions for Kaiser clients with serious medical disorders resulted in: </a:t>
            </a:r>
          </a:p>
          <a:p>
            <a:pPr lvl="1"/>
            <a:r>
              <a:rPr lang="en-US" sz="2400" dirty="0"/>
              <a:t>77.9% reduction in their average length of hospitalization</a:t>
            </a:r>
          </a:p>
          <a:p>
            <a:pPr lvl="1"/>
            <a:r>
              <a:rPr lang="en-US" sz="2400" dirty="0"/>
              <a:t>66.7% reduction in hospitalization frequency</a:t>
            </a:r>
          </a:p>
          <a:p>
            <a:pPr lvl="1"/>
            <a:r>
              <a:rPr lang="en-US" sz="2400" dirty="0"/>
              <a:t>48.6% decrease in number of prescriptions written</a:t>
            </a:r>
          </a:p>
          <a:p>
            <a:pPr lvl="1"/>
            <a:r>
              <a:rPr lang="en-US" sz="2400" dirty="0"/>
              <a:t>48.6% decrease in physician office visits</a:t>
            </a:r>
          </a:p>
          <a:p>
            <a:pPr lvl="1"/>
            <a:r>
              <a:rPr lang="en-US" sz="2400" dirty="0"/>
              <a:t>45.3% decrease in emergency room visits</a:t>
            </a:r>
          </a:p>
          <a:p>
            <a:pPr lvl="1"/>
            <a:r>
              <a:rPr lang="en-US" sz="2400" dirty="0"/>
              <a:t>31.2% decrease in telephone contacts</a:t>
            </a:r>
            <a:r>
              <a:rPr lang="en-US" dirty="0"/>
              <a:t>. </a:t>
            </a:r>
          </a:p>
          <a:p>
            <a:pPr lvl="1">
              <a:buNone/>
            </a:pPr>
            <a:r>
              <a:rPr lang="en-US" sz="1600" i="1" dirty="0"/>
              <a:t>	R. </a:t>
            </a:r>
            <a:r>
              <a:rPr lang="en-US" sz="1600" i="1" dirty="0" err="1"/>
              <a:t>Lechnyr</a:t>
            </a:r>
            <a:r>
              <a:rPr lang="en-US" sz="1600" i="1" dirty="0"/>
              <a:t>, </a:t>
            </a:r>
            <a:r>
              <a:rPr lang="en-US" sz="1600" b="1" i="1" dirty="0"/>
              <a:t>EAP (Employee Assistance Program) Digest), 1999 Nov/Dec.</a:t>
            </a:r>
          </a:p>
          <a:p>
            <a:endParaRPr lang="en-US" dirty="0"/>
          </a:p>
        </p:txBody>
      </p:sp>
      <p:sp>
        <p:nvSpPr>
          <p:cNvPr id="4" name="Slide Number Placeholder 3"/>
          <p:cNvSpPr>
            <a:spLocks noGrp="1"/>
          </p:cNvSpPr>
          <p:nvPr>
            <p:ph type="sldNum" sz="quarter" idx="10"/>
          </p:nvPr>
        </p:nvSpPr>
        <p:spPr/>
        <p:txBody>
          <a:bodyPr/>
          <a:lstStyle/>
          <a:p>
            <a:pPr>
              <a:defRPr/>
            </a:pPr>
            <a:fld id="{36355955-99AD-2C47-AB89-1E2F3C8FB03C}"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581400"/>
            <a:ext cx="8534400" cy="2286000"/>
          </a:xfrm>
        </p:spPr>
        <p:txBody>
          <a:bodyPr/>
          <a:lstStyle/>
          <a:p>
            <a:pPr>
              <a:lnSpc>
                <a:spcPct val="100000"/>
              </a:lnSpc>
              <a:spcBef>
                <a:spcPts val="0"/>
              </a:spcBef>
            </a:pPr>
            <a:r>
              <a:rPr lang="en-US" sz="3600" dirty="0"/>
              <a:t>Utilizing Integrated Behavioral Health</a:t>
            </a:r>
            <a:br>
              <a:rPr lang="en-US" sz="3600" dirty="0"/>
            </a:br>
            <a:r>
              <a:rPr lang="en-US" sz="3600" dirty="0"/>
              <a:t>To Improve Chronic Health Conditions</a:t>
            </a:r>
            <a:br>
              <a:rPr lang="en-US" dirty="0"/>
            </a:br>
            <a:br>
              <a:rPr lang="en-US" sz="3200" i="1" dirty="0"/>
            </a:br>
            <a:r>
              <a:rPr lang="en-US" sz="3200" i="1" dirty="0"/>
              <a:t>Laurie Smith, LMSW, CDE</a:t>
            </a:r>
            <a:br>
              <a:rPr lang="en-US" sz="3200" i="1" dirty="0"/>
            </a:br>
            <a:r>
              <a:rPr lang="en-US" sz="3200" i="1" dirty="0"/>
              <a:t> Behavioral Health Care Manager</a:t>
            </a:r>
            <a:br>
              <a:rPr lang="en-US" sz="3200" i="1" dirty="0"/>
            </a:br>
            <a:r>
              <a:rPr lang="en-US" sz="3200" i="1" dirty="0"/>
              <a:t>Medical Network One Health Solutions</a:t>
            </a:r>
            <a:br>
              <a:rPr lang="en-US" sz="2800" i="1" dirty="0"/>
            </a:br>
            <a:r>
              <a:rPr lang="en-US" sz="2800" i="1" dirty="0">
                <a:hlinkClick r:id="rId3"/>
              </a:rPr>
              <a:t>lsmith@mednetone.net</a:t>
            </a:r>
            <a:r>
              <a:rPr lang="en-US" sz="2800" i="1" dirty="0"/>
              <a:t> </a:t>
            </a:r>
            <a:br>
              <a:rPr lang="en-US" sz="3200" i="1" dirty="0"/>
            </a:br>
            <a:br>
              <a:rPr lang="en-US" sz="3200" i="1" dirty="0"/>
            </a:br>
            <a:br>
              <a:rPr lang="en-US" sz="3200" i="1" dirty="0"/>
            </a:br>
            <a:endParaRPr lang="en-US" sz="3200" i="1" dirty="0"/>
          </a:p>
        </p:txBody>
      </p:sp>
    </p:spTree>
    <p:extLst>
      <p:ext uri="{BB962C8B-B14F-4D97-AF65-F5344CB8AC3E}">
        <p14:creationId xmlns:p14="http://schemas.microsoft.com/office/powerpoint/2010/main" val="541788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1669" y="-152400"/>
            <a:ext cx="8991599" cy="1447800"/>
          </a:xfrm>
        </p:spPr>
        <p:txBody>
          <a:bodyPr/>
          <a:lstStyle/>
          <a:p>
            <a:r>
              <a:rPr lang="en-US" altLang="en-US" sz="3200" dirty="0">
                <a:solidFill>
                  <a:srgbClr val="F7E654"/>
                </a:solidFill>
              </a:rPr>
              <a:t>Meeting Patients Where They Are:</a:t>
            </a:r>
            <a:br>
              <a:rPr lang="en-US" altLang="en-US" sz="3200" dirty="0">
                <a:solidFill>
                  <a:srgbClr val="F7E654"/>
                </a:solidFill>
              </a:rPr>
            </a:br>
            <a:r>
              <a:rPr lang="en-US" altLang="en-US" sz="3200" dirty="0">
                <a:solidFill>
                  <a:srgbClr val="F7E654"/>
                </a:solidFill>
              </a:rPr>
              <a:t>Reducing stigma against seeking mental health care</a:t>
            </a:r>
          </a:p>
        </p:txBody>
      </p:sp>
      <p:sp>
        <p:nvSpPr>
          <p:cNvPr id="20483" name="Slide Number Placeholder 3"/>
          <p:cNvSpPr>
            <a:spLocks noGrp="1"/>
          </p:cNvSpPr>
          <p:nvPr>
            <p:ph type="sldNum" sz="quarter" idx="4294967295"/>
          </p:nvPr>
        </p:nvSpPr>
        <p:spPr bwMode="auto">
          <a:xfrm>
            <a:off x="612775" y="6356350"/>
            <a:ext cx="1981200" cy="365125"/>
          </a:xfrm>
          <a:prstGeom prst="rect">
            <a:avLst/>
          </a:prstGeom>
          <a:noFill/>
          <a:ln>
            <a:miter lim="800000"/>
            <a:headEnd/>
            <a:tailEnd/>
          </a:ln>
        </p:spPr>
        <p:txBody>
          <a:bodyPr/>
          <a:lstStyle/>
          <a:p>
            <a:fld id="{1198CF1B-7A90-4C13-8D02-E2F9395A9D89}" type="slidenum">
              <a:rPr lang="en-US" altLang="en-US">
                <a:solidFill>
                  <a:schemeClr val="tx2"/>
                </a:solidFill>
              </a:rPr>
              <a:pPr/>
              <a:t>20</a:t>
            </a:fld>
            <a:endParaRPr lang="en-US" altLang="en-US" sz="1000">
              <a:solidFill>
                <a:schemeClr val="tx2"/>
              </a:solidFill>
            </a:endParaRPr>
          </a:p>
        </p:txBody>
      </p:sp>
      <p:sp>
        <p:nvSpPr>
          <p:cNvPr id="18436" name="Rectangle 1"/>
          <p:cNvSpPr>
            <a:spLocks noChangeArrowheads="1"/>
          </p:cNvSpPr>
          <p:nvPr/>
        </p:nvSpPr>
        <p:spPr bwMode="auto">
          <a:xfrm>
            <a:off x="1425575" y="6437313"/>
            <a:ext cx="2432050" cy="276225"/>
          </a:xfrm>
          <a:prstGeom prst="rect">
            <a:avLst/>
          </a:prstGeom>
          <a:noFill/>
          <a:ln>
            <a:noFill/>
          </a:ln>
          <a:extLst/>
        </p:spPr>
        <p:txBody>
          <a:bodyPr wrap="none">
            <a:spAutoFit/>
          </a:bodyPr>
          <a:lstStyle>
            <a:lvl1pPr>
              <a:defRPr>
                <a:solidFill>
                  <a:srgbClr val="000000"/>
                </a:solidFill>
                <a:latin typeface="Times New Roman" pitchFamily="18" charset="0"/>
                <a:ea typeface="Helvetica" charset="0"/>
                <a:cs typeface="Helvetica" charset="0"/>
                <a:sym typeface="Times New Roman" pitchFamily="18" charset="0"/>
              </a:defRPr>
            </a:lvl1pPr>
            <a:lvl2pPr marL="742950" indent="-285750">
              <a:defRPr>
                <a:solidFill>
                  <a:srgbClr val="000000"/>
                </a:solidFill>
                <a:latin typeface="Times New Roman" pitchFamily="18" charset="0"/>
                <a:ea typeface="Helvetica" charset="0"/>
                <a:cs typeface="Helvetica" charset="0"/>
                <a:sym typeface="Times New Roman" pitchFamily="18" charset="0"/>
              </a:defRPr>
            </a:lvl2pPr>
            <a:lvl3pPr marL="1143000" indent="-228600">
              <a:defRPr>
                <a:solidFill>
                  <a:srgbClr val="000000"/>
                </a:solidFill>
                <a:latin typeface="Times New Roman" pitchFamily="18" charset="0"/>
                <a:ea typeface="Helvetica" charset="0"/>
                <a:cs typeface="Helvetica" charset="0"/>
                <a:sym typeface="Times New Roman" pitchFamily="18" charset="0"/>
              </a:defRPr>
            </a:lvl3pPr>
            <a:lvl4pPr marL="1600200" indent="-228600">
              <a:defRPr>
                <a:solidFill>
                  <a:srgbClr val="000000"/>
                </a:solidFill>
                <a:latin typeface="Times New Roman" pitchFamily="18" charset="0"/>
                <a:ea typeface="Helvetica" charset="0"/>
                <a:cs typeface="Helvetica" charset="0"/>
                <a:sym typeface="Times New Roman" pitchFamily="18" charset="0"/>
              </a:defRPr>
            </a:lvl4pPr>
            <a:lvl5pPr marL="2057400" indent="-228600">
              <a:defRPr>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9pPr>
          </a:lstStyle>
          <a:p>
            <a:pPr>
              <a:defRPr/>
            </a:pPr>
            <a:r>
              <a:rPr lang="en-US" altLang="en-US" sz="1200" dirty="0">
                <a:solidFill>
                  <a:schemeClr val="tx1">
                    <a:lumMod val="65000"/>
                    <a:lumOff val="35000"/>
                  </a:schemeClr>
                </a:solidFill>
              </a:rPr>
              <a:t>Source: CJ Peek &amp; Mac Baird, 2010</a:t>
            </a:r>
          </a:p>
        </p:txBody>
      </p:sp>
      <p:sp>
        <p:nvSpPr>
          <p:cNvPr id="30" name="Text Box 1028"/>
          <p:cNvSpPr txBox="1">
            <a:spLocks noChangeArrowheads="1"/>
          </p:cNvSpPr>
          <p:nvPr/>
        </p:nvSpPr>
        <p:spPr bwMode="auto">
          <a:xfrm>
            <a:off x="71669" y="1603374"/>
            <a:ext cx="3081338" cy="1938338"/>
          </a:xfrm>
          <a:prstGeom prst="rect">
            <a:avLst/>
          </a:prstGeom>
          <a:noFill/>
          <a:ln>
            <a:noFill/>
          </a:ln>
          <a:extLst/>
        </p:spPr>
        <p:txBody>
          <a:bodyPr>
            <a:spAutoFit/>
          </a:bodyPr>
          <a:lstStyle>
            <a:lvl1pPr>
              <a:defRPr>
                <a:solidFill>
                  <a:srgbClr val="000000"/>
                </a:solidFill>
                <a:latin typeface="Times New Roman" pitchFamily="18" charset="0"/>
                <a:ea typeface="Helvetica" charset="0"/>
                <a:cs typeface="Helvetica" charset="0"/>
                <a:sym typeface="Times New Roman" pitchFamily="18" charset="0"/>
              </a:defRPr>
            </a:lvl1pPr>
            <a:lvl2pPr marL="742950" indent="-285750">
              <a:defRPr>
                <a:solidFill>
                  <a:srgbClr val="000000"/>
                </a:solidFill>
                <a:latin typeface="Times New Roman" pitchFamily="18" charset="0"/>
                <a:ea typeface="Helvetica" charset="0"/>
                <a:cs typeface="Helvetica" charset="0"/>
                <a:sym typeface="Times New Roman" pitchFamily="18" charset="0"/>
              </a:defRPr>
            </a:lvl2pPr>
            <a:lvl3pPr marL="1143000" indent="-228600">
              <a:defRPr>
                <a:solidFill>
                  <a:srgbClr val="000000"/>
                </a:solidFill>
                <a:latin typeface="Times New Roman" pitchFamily="18" charset="0"/>
                <a:ea typeface="Helvetica" charset="0"/>
                <a:cs typeface="Helvetica" charset="0"/>
                <a:sym typeface="Times New Roman" pitchFamily="18" charset="0"/>
              </a:defRPr>
            </a:lvl3pPr>
            <a:lvl4pPr marL="1600200" indent="-228600">
              <a:defRPr>
                <a:solidFill>
                  <a:srgbClr val="000000"/>
                </a:solidFill>
                <a:latin typeface="Times New Roman" pitchFamily="18" charset="0"/>
                <a:ea typeface="Helvetica" charset="0"/>
                <a:cs typeface="Helvetica" charset="0"/>
                <a:sym typeface="Times New Roman" pitchFamily="18" charset="0"/>
              </a:defRPr>
            </a:lvl4pPr>
            <a:lvl5pPr marL="2057400" indent="-228600">
              <a:defRPr>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9pPr>
          </a:lstStyle>
          <a:p>
            <a:pPr algn="ctr">
              <a:defRPr/>
            </a:pPr>
            <a:r>
              <a:rPr lang="en-US" altLang="en-US" sz="2000" b="1" dirty="0">
                <a:solidFill>
                  <a:schemeClr val="tx1">
                    <a:lumMod val="65000"/>
                    <a:lumOff val="35000"/>
                  </a:schemeClr>
                </a:solidFill>
                <a:latin typeface="+mn-lt"/>
                <a:ea typeface="MS PGothic" pitchFamily="34" charset="-128"/>
              </a:rPr>
              <a:t>Integrated Care for </a:t>
            </a:r>
          </a:p>
          <a:p>
            <a:pPr algn="ctr">
              <a:defRPr/>
            </a:pPr>
            <a:r>
              <a:rPr lang="en-US" altLang="en-US" sz="2000" b="1" dirty="0">
                <a:solidFill>
                  <a:srgbClr val="0070C0"/>
                </a:solidFill>
                <a:latin typeface="+mn-lt"/>
                <a:ea typeface="MS PGothic" pitchFamily="34" charset="-128"/>
              </a:rPr>
              <a:t>Mental Health </a:t>
            </a:r>
            <a:r>
              <a:rPr lang="en-US" altLang="en-US" sz="2000" b="1" dirty="0">
                <a:solidFill>
                  <a:schemeClr val="tx1">
                    <a:lumMod val="65000"/>
                    <a:lumOff val="35000"/>
                  </a:schemeClr>
                </a:solidFill>
                <a:latin typeface="+mn-lt"/>
                <a:ea typeface="MS PGothic" pitchFamily="34" charset="-128"/>
              </a:rPr>
              <a:t>Conditions</a:t>
            </a:r>
          </a:p>
          <a:p>
            <a:pPr indent="171450">
              <a:defRPr/>
            </a:pPr>
            <a:r>
              <a:rPr lang="en-US" altLang="en-US" sz="2000" dirty="0">
                <a:solidFill>
                  <a:schemeClr val="tx1">
                    <a:lumMod val="65000"/>
                    <a:lumOff val="35000"/>
                  </a:schemeClr>
                </a:solidFill>
                <a:latin typeface="+mn-lt"/>
                <a:ea typeface="MS PGothic" pitchFamily="34" charset="-128"/>
              </a:rPr>
              <a:t>• Depression/Anxiety</a:t>
            </a:r>
          </a:p>
          <a:p>
            <a:pPr indent="171450">
              <a:defRPr/>
            </a:pPr>
            <a:r>
              <a:rPr lang="en-US" altLang="en-US" sz="2000" dirty="0">
                <a:solidFill>
                  <a:schemeClr val="tx1">
                    <a:lumMod val="65000"/>
                    <a:lumOff val="35000"/>
                  </a:schemeClr>
                </a:solidFill>
                <a:latin typeface="+mn-lt"/>
                <a:ea typeface="MS PGothic" pitchFamily="34" charset="-128"/>
              </a:rPr>
              <a:t>• Substance Abuse</a:t>
            </a:r>
          </a:p>
          <a:p>
            <a:pPr indent="171450">
              <a:defRPr/>
            </a:pPr>
            <a:r>
              <a:rPr lang="en-US" altLang="en-US" sz="2000" dirty="0">
                <a:solidFill>
                  <a:schemeClr val="tx1">
                    <a:lumMod val="65000"/>
                    <a:lumOff val="35000"/>
                  </a:schemeClr>
                </a:solidFill>
                <a:latin typeface="+mn-lt"/>
                <a:ea typeface="MS PGothic" pitchFamily="34" charset="-128"/>
              </a:rPr>
              <a:t>• ADHD</a:t>
            </a:r>
          </a:p>
          <a:p>
            <a:pPr indent="171450">
              <a:defRPr/>
            </a:pPr>
            <a:r>
              <a:rPr lang="en-US" altLang="en-US" sz="2000" dirty="0">
                <a:solidFill>
                  <a:schemeClr val="tx1">
                    <a:lumMod val="65000"/>
                    <a:lumOff val="35000"/>
                  </a:schemeClr>
                </a:solidFill>
                <a:latin typeface="+mn-lt"/>
                <a:ea typeface="MS PGothic" pitchFamily="34" charset="-128"/>
              </a:rPr>
              <a:t>• Other</a:t>
            </a:r>
          </a:p>
        </p:txBody>
      </p:sp>
      <p:sp>
        <p:nvSpPr>
          <p:cNvPr id="35" name="Text Box 1029"/>
          <p:cNvSpPr txBox="1">
            <a:spLocks noChangeArrowheads="1"/>
          </p:cNvSpPr>
          <p:nvPr/>
        </p:nvSpPr>
        <p:spPr bwMode="auto">
          <a:xfrm>
            <a:off x="5729288" y="1295400"/>
            <a:ext cx="3429000" cy="2246312"/>
          </a:xfrm>
          <a:prstGeom prst="rect">
            <a:avLst/>
          </a:prstGeom>
          <a:noFill/>
          <a:ln>
            <a:noFill/>
          </a:ln>
          <a:extLst/>
        </p:spPr>
        <p:txBody>
          <a:bodyPr>
            <a:spAutoFit/>
          </a:bodyPr>
          <a:lstStyle>
            <a:lvl1pPr>
              <a:defRPr>
                <a:solidFill>
                  <a:srgbClr val="000000"/>
                </a:solidFill>
                <a:latin typeface="Times New Roman" pitchFamily="18" charset="0"/>
                <a:ea typeface="Helvetica" charset="0"/>
                <a:cs typeface="Helvetica" charset="0"/>
                <a:sym typeface="Times New Roman" pitchFamily="18" charset="0"/>
              </a:defRPr>
            </a:lvl1pPr>
            <a:lvl2pPr marL="742950" indent="-285750">
              <a:defRPr>
                <a:solidFill>
                  <a:srgbClr val="000000"/>
                </a:solidFill>
                <a:latin typeface="Times New Roman" pitchFamily="18" charset="0"/>
                <a:ea typeface="Helvetica" charset="0"/>
                <a:cs typeface="Helvetica" charset="0"/>
                <a:sym typeface="Times New Roman" pitchFamily="18" charset="0"/>
              </a:defRPr>
            </a:lvl2pPr>
            <a:lvl3pPr marL="1143000" indent="-228600">
              <a:defRPr>
                <a:solidFill>
                  <a:srgbClr val="000000"/>
                </a:solidFill>
                <a:latin typeface="Times New Roman" pitchFamily="18" charset="0"/>
                <a:ea typeface="Helvetica" charset="0"/>
                <a:cs typeface="Helvetica" charset="0"/>
                <a:sym typeface="Times New Roman" pitchFamily="18" charset="0"/>
              </a:defRPr>
            </a:lvl3pPr>
            <a:lvl4pPr marL="1600200" indent="-228600">
              <a:defRPr>
                <a:solidFill>
                  <a:srgbClr val="000000"/>
                </a:solidFill>
                <a:latin typeface="Times New Roman" pitchFamily="18" charset="0"/>
                <a:ea typeface="Helvetica" charset="0"/>
                <a:cs typeface="Helvetica" charset="0"/>
                <a:sym typeface="Times New Roman" pitchFamily="18" charset="0"/>
              </a:defRPr>
            </a:lvl4pPr>
            <a:lvl5pPr marL="2057400" indent="-228600">
              <a:defRPr>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9pPr>
          </a:lstStyle>
          <a:p>
            <a:pPr algn="ctr">
              <a:defRPr/>
            </a:pPr>
            <a:r>
              <a:rPr lang="en-US" altLang="en-US" sz="2000" b="1" dirty="0">
                <a:solidFill>
                  <a:schemeClr val="tx1">
                    <a:lumMod val="65000"/>
                    <a:lumOff val="35000"/>
                  </a:schemeClr>
                </a:solidFill>
                <a:latin typeface="+mn-lt"/>
                <a:ea typeface="MS PGothic" pitchFamily="34" charset="-128"/>
              </a:rPr>
              <a:t>Integrated Care </a:t>
            </a:r>
            <a:br>
              <a:rPr lang="en-US" altLang="en-US" sz="2000" b="1" dirty="0">
                <a:solidFill>
                  <a:schemeClr val="tx1">
                    <a:lumMod val="65000"/>
                    <a:lumOff val="35000"/>
                  </a:schemeClr>
                </a:solidFill>
                <a:latin typeface="+mn-lt"/>
                <a:ea typeface="MS PGothic" pitchFamily="34" charset="-128"/>
              </a:rPr>
            </a:br>
            <a:r>
              <a:rPr lang="en-US" altLang="en-US" sz="2000" b="1" dirty="0">
                <a:solidFill>
                  <a:schemeClr val="tx1">
                    <a:lumMod val="65000"/>
                    <a:lumOff val="35000"/>
                  </a:schemeClr>
                </a:solidFill>
                <a:latin typeface="+mn-lt"/>
                <a:ea typeface="MS PGothic" pitchFamily="34" charset="-128"/>
              </a:rPr>
              <a:t>for Medical Conditions</a:t>
            </a:r>
          </a:p>
          <a:p>
            <a:pPr marL="457200" indent="-169863">
              <a:defRPr/>
            </a:pPr>
            <a:r>
              <a:rPr lang="en-US" altLang="en-US" sz="2000" dirty="0">
                <a:solidFill>
                  <a:schemeClr val="tx1">
                    <a:lumMod val="65000"/>
                    <a:lumOff val="35000"/>
                  </a:schemeClr>
                </a:solidFill>
                <a:latin typeface="+mn-lt"/>
                <a:ea typeface="MS PGothic" pitchFamily="34" charset="-128"/>
              </a:rPr>
              <a:t>• Diabetes/BP/Obesity</a:t>
            </a:r>
          </a:p>
          <a:p>
            <a:pPr marL="457200" indent="-169863">
              <a:defRPr/>
            </a:pPr>
            <a:r>
              <a:rPr lang="en-US" altLang="en-US" sz="2000" dirty="0">
                <a:solidFill>
                  <a:schemeClr val="tx1">
                    <a:lumMod val="65000"/>
                    <a:lumOff val="35000"/>
                  </a:schemeClr>
                </a:solidFill>
                <a:latin typeface="+mn-lt"/>
                <a:ea typeface="MS PGothic" pitchFamily="34" charset="-128"/>
              </a:rPr>
              <a:t>• Heart Disease</a:t>
            </a:r>
          </a:p>
          <a:p>
            <a:pPr marL="457200" indent="-169863">
              <a:defRPr/>
            </a:pPr>
            <a:r>
              <a:rPr lang="en-US" altLang="en-US" sz="2000" dirty="0">
                <a:solidFill>
                  <a:schemeClr val="tx1">
                    <a:lumMod val="65000"/>
                    <a:lumOff val="35000"/>
                  </a:schemeClr>
                </a:solidFill>
                <a:latin typeface="+mn-lt"/>
                <a:ea typeface="MS PGothic" pitchFamily="34" charset="-128"/>
              </a:rPr>
              <a:t>• Childhood Chronic Illness</a:t>
            </a:r>
          </a:p>
          <a:p>
            <a:pPr marL="457200" indent="-169863">
              <a:defRPr/>
            </a:pPr>
            <a:r>
              <a:rPr lang="en-US" altLang="en-US" sz="2000" dirty="0">
                <a:solidFill>
                  <a:schemeClr val="tx1">
                    <a:lumMod val="65000"/>
                    <a:lumOff val="35000"/>
                  </a:schemeClr>
                </a:solidFill>
                <a:latin typeface="+mn-lt"/>
                <a:ea typeface="MS PGothic" pitchFamily="34" charset="-128"/>
              </a:rPr>
              <a:t>• Stress-linked Physical Symptoms</a:t>
            </a:r>
          </a:p>
        </p:txBody>
      </p:sp>
      <p:sp>
        <p:nvSpPr>
          <p:cNvPr id="36" name="Text Box 1030"/>
          <p:cNvSpPr txBox="1">
            <a:spLocks noChangeArrowheads="1"/>
          </p:cNvSpPr>
          <p:nvPr/>
        </p:nvSpPr>
        <p:spPr bwMode="auto">
          <a:xfrm>
            <a:off x="1425575" y="3962400"/>
            <a:ext cx="6705600" cy="2246769"/>
          </a:xfrm>
          <a:prstGeom prst="rect">
            <a:avLst/>
          </a:prstGeom>
          <a:noFill/>
          <a:ln>
            <a:noFill/>
          </a:ln>
          <a:extLst/>
        </p:spPr>
        <p:txBody>
          <a:bodyPr wrap="square">
            <a:spAutoFit/>
          </a:bodyPr>
          <a:lstStyle>
            <a:lvl1pPr marL="457200" indent="-457200">
              <a:defRPr>
                <a:solidFill>
                  <a:srgbClr val="000000"/>
                </a:solidFill>
                <a:latin typeface="Times New Roman" pitchFamily="18" charset="0"/>
                <a:ea typeface="Helvetica" charset="0"/>
                <a:cs typeface="Helvetica" charset="0"/>
                <a:sym typeface="Times New Roman" pitchFamily="18" charset="0"/>
              </a:defRPr>
            </a:lvl1pPr>
            <a:lvl2pPr marL="742950" indent="-285750">
              <a:defRPr>
                <a:solidFill>
                  <a:srgbClr val="000000"/>
                </a:solidFill>
                <a:latin typeface="Times New Roman" pitchFamily="18" charset="0"/>
                <a:ea typeface="Helvetica" charset="0"/>
                <a:cs typeface="Helvetica" charset="0"/>
                <a:sym typeface="Times New Roman" pitchFamily="18" charset="0"/>
              </a:defRPr>
            </a:lvl2pPr>
            <a:lvl3pPr marL="1143000" indent="-228600">
              <a:defRPr>
                <a:solidFill>
                  <a:srgbClr val="000000"/>
                </a:solidFill>
                <a:latin typeface="Times New Roman" pitchFamily="18" charset="0"/>
                <a:ea typeface="Helvetica" charset="0"/>
                <a:cs typeface="Helvetica" charset="0"/>
                <a:sym typeface="Times New Roman" pitchFamily="18" charset="0"/>
              </a:defRPr>
            </a:lvl3pPr>
            <a:lvl4pPr marL="1600200" indent="-228600">
              <a:defRPr>
                <a:solidFill>
                  <a:srgbClr val="000000"/>
                </a:solidFill>
                <a:latin typeface="Times New Roman" pitchFamily="18" charset="0"/>
                <a:ea typeface="Helvetica" charset="0"/>
                <a:cs typeface="Helvetica" charset="0"/>
                <a:sym typeface="Times New Roman" pitchFamily="18" charset="0"/>
              </a:defRPr>
            </a:lvl4pPr>
            <a:lvl5pPr marL="2057400" indent="-228600">
              <a:defRPr>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9pPr>
          </a:lstStyle>
          <a:p>
            <a:pPr>
              <a:defRPr/>
            </a:pPr>
            <a:r>
              <a:rPr lang="en-US" altLang="en-US" sz="2000" b="1" dirty="0">
                <a:solidFill>
                  <a:schemeClr val="tx1">
                    <a:lumMod val="65000"/>
                    <a:lumOff val="35000"/>
                  </a:schemeClr>
                </a:solidFill>
                <a:latin typeface="+mn-lt"/>
                <a:ea typeface="MS PGothic" pitchFamily="34" charset="-128"/>
              </a:rPr>
              <a:t>Integrated Care for Persons:</a:t>
            </a:r>
            <a:r>
              <a:rPr lang="en-US" altLang="en-US" sz="2000" dirty="0">
                <a:solidFill>
                  <a:schemeClr val="tx1">
                    <a:lumMod val="65000"/>
                    <a:lumOff val="35000"/>
                  </a:schemeClr>
                </a:solidFill>
                <a:latin typeface="+mn-lt"/>
                <a:ea typeface="MS PGothic" pitchFamily="34" charset="-128"/>
              </a:rPr>
              <a:t> Social and Care Complexity</a:t>
            </a:r>
          </a:p>
          <a:p>
            <a:pPr indent="-171450">
              <a:buFont typeface="Arial" pitchFamily="34" charset="0"/>
              <a:buChar char="•"/>
              <a:defRPr/>
            </a:pPr>
            <a:r>
              <a:rPr lang="en-US" altLang="en-US" sz="2000" dirty="0">
                <a:solidFill>
                  <a:schemeClr val="tx1">
                    <a:lumMod val="65000"/>
                    <a:lumOff val="35000"/>
                  </a:schemeClr>
                </a:solidFill>
                <a:latin typeface="+mn-lt"/>
                <a:ea typeface="MS PGothic" pitchFamily="34" charset="-128"/>
              </a:rPr>
              <a:t>Functional impairments or diagnostic uncertainty</a:t>
            </a:r>
          </a:p>
          <a:p>
            <a:pPr indent="-171450">
              <a:buFont typeface="Arial" pitchFamily="34" charset="0"/>
              <a:buChar char="•"/>
              <a:defRPr/>
            </a:pPr>
            <a:r>
              <a:rPr lang="en-US" altLang="en-US" sz="2000" dirty="0">
                <a:solidFill>
                  <a:schemeClr val="tx1">
                    <a:lumMod val="65000"/>
                    <a:lumOff val="35000"/>
                  </a:schemeClr>
                </a:solidFill>
                <a:latin typeface="+mn-lt"/>
                <a:ea typeface="MS PGothic" pitchFamily="34" charset="-128"/>
              </a:rPr>
              <a:t>Distress, distraction &amp; readiness to engage in care</a:t>
            </a:r>
          </a:p>
          <a:p>
            <a:pPr indent="-171450">
              <a:buFont typeface="Arial" pitchFamily="34" charset="0"/>
              <a:buChar char="•"/>
              <a:defRPr/>
            </a:pPr>
            <a:r>
              <a:rPr lang="en-US" altLang="en-US" sz="2000" dirty="0">
                <a:solidFill>
                  <a:schemeClr val="tx1">
                    <a:lumMod val="65000"/>
                    <a:lumOff val="35000"/>
                  </a:schemeClr>
                </a:solidFill>
                <a:latin typeface="+mn-lt"/>
                <a:ea typeface="MS PGothic" pitchFamily="34" charset="-128"/>
              </a:rPr>
              <a:t>Social safety, support &amp; participation</a:t>
            </a:r>
          </a:p>
          <a:p>
            <a:pPr indent="-171450">
              <a:buFont typeface="Arial" pitchFamily="34" charset="0"/>
              <a:buChar char="•"/>
              <a:defRPr/>
            </a:pPr>
            <a:r>
              <a:rPr lang="en-US" altLang="en-US" sz="2000" dirty="0">
                <a:solidFill>
                  <a:schemeClr val="tx1">
                    <a:lumMod val="65000"/>
                    <a:lumOff val="35000"/>
                  </a:schemeClr>
                </a:solidFill>
                <a:latin typeface="+mn-lt"/>
                <a:ea typeface="MS PGothic" pitchFamily="34" charset="-128"/>
              </a:rPr>
              <a:t>Organization of care / relationships in health system</a:t>
            </a:r>
          </a:p>
          <a:p>
            <a:pPr indent="-171450">
              <a:buFont typeface="Arial" pitchFamily="34" charset="0"/>
              <a:buChar char="•"/>
              <a:defRPr/>
            </a:pPr>
            <a:r>
              <a:rPr lang="en-US" altLang="en-US" sz="2000" dirty="0">
                <a:solidFill>
                  <a:schemeClr val="tx1">
                    <a:lumMod val="65000"/>
                    <a:lumOff val="35000"/>
                  </a:schemeClr>
                </a:solidFill>
                <a:latin typeface="+mn-lt"/>
                <a:ea typeface="MS PGothic" pitchFamily="34" charset="-128"/>
              </a:rPr>
              <a:t>Shared language with providers / sufficient insurance</a:t>
            </a:r>
          </a:p>
        </p:txBody>
      </p:sp>
      <p:grpSp>
        <p:nvGrpSpPr>
          <p:cNvPr id="2" name="Group 3"/>
          <p:cNvGrpSpPr>
            <a:grpSpLocks/>
          </p:cNvGrpSpPr>
          <p:nvPr/>
        </p:nvGrpSpPr>
        <p:grpSpPr bwMode="auto">
          <a:xfrm>
            <a:off x="3057525" y="1934697"/>
            <a:ext cx="2962275" cy="1898650"/>
            <a:chOff x="3057786" y="1949453"/>
            <a:chExt cx="2962014" cy="1898648"/>
          </a:xfrm>
        </p:grpSpPr>
        <p:grpSp>
          <p:nvGrpSpPr>
            <p:cNvPr id="4" name="Group 2"/>
            <p:cNvGrpSpPr>
              <a:grpSpLocks/>
            </p:cNvGrpSpPr>
            <p:nvPr/>
          </p:nvGrpSpPr>
          <p:grpSpPr bwMode="auto">
            <a:xfrm>
              <a:off x="3057786" y="1949453"/>
              <a:ext cx="2962014" cy="1898648"/>
              <a:chOff x="2979738" y="3414714"/>
              <a:chExt cx="2819401" cy="1904999"/>
            </a:xfrm>
          </p:grpSpPr>
          <p:grpSp>
            <p:nvGrpSpPr>
              <p:cNvPr id="5" name="Group 1"/>
              <p:cNvGrpSpPr>
                <a:grpSpLocks/>
              </p:cNvGrpSpPr>
              <p:nvPr/>
            </p:nvGrpSpPr>
            <p:grpSpPr bwMode="auto">
              <a:xfrm>
                <a:off x="2979738" y="3414714"/>
                <a:ext cx="2819401" cy="1904999"/>
                <a:chOff x="2965386" y="3128964"/>
                <a:chExt cx="2819401" cy="1904999"/>
              </a:xfrm>
            </p:grpSpPr>
            <p:sp useBgFill="1">
              <p:nvSpPr>
                <p:cNvPr id="16394" name="AutoShape 3"/>
                <p:cNvSpPr>
                  <a:spLocks noChangeArrowheads="1"/>
                </p:cNvSpPr>
                <p:nvPr/>
              </p:nvSpPr>
              <p:spPr bwMode="auto">
                <a:xfrm flipV="1">
                  <a:off x="2965386" y="3128964"/>
                  <a:ext cx="2819401" cy="1904999"/>
                </a:xfrm>
                <a:prstGeom prst="triangle">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a:defRPr>
                      <a:solidFill>
                        <a:srgbClr val="000000"/>
                      </a:solidFill>
                      <a:latin typeface="Times New Roman" pitchFamily="18" charset="0"/>
                      <a:ea typeface="Helvetica" charset="0"/>
                      <a:cs typeface="Helvetica" charset="0"/>
                      <a:sym typeface="Times New Roman" pitchFamily="18" charset="0"/>
                    </a:defRPr>
                  </a:lvl1pPr>
                  <a:lvl2pPr marL="742950" indent="-285750">
                    <a:defRPr>
                      <a:solidFill>
                        <a:srgbClr val="000000"/>
                      </a:solidFill>
                      <a:latin typeface="Times New Roman" pitchFamily="18" charset="0"/>
                      <a:ea typeface="Helvetica" charset="0"/>
                      <a:cs typeface="Helvetica" charset="0"/>
                      <a:sym typeface="Times New Roman" pitchFamily="18" charset="0"/>
                    </a:defRPr>
                  </a:lvl2pPr>
                  <a:lvl3pPr marL="1143000" indent="-228600">
                    <a:defRPr>
                      <a:solidFill>
                        <a:srgbClr val="000000"/>
                      </a:solidFill>
                      <a:latin typeface="Times New Roman" pitchFamily="18" charset="0"/>
                      <a:ea typeface="Helvetica" charset="0"/>
                      <a:cs typeface="Helvetica" charset="0"/>
                      <a:sym typeface="Times New Roman" pitchFamily="18" charset="0"/>
                    </a:defRPr>
                  </a:lvl3pPr>
                  <a:lvl4pPr marL="1600200" indent="-228600">
                    <a:defRPr>
                      <a:solidFill>
                        <a:srgbClr val="000000"/>
                      </a:solidFill>
                      <a:latin typeface="Times New Roman" pitchFamily="18" charset="0"/>
                      <a:ea typeface="Helvetica" charset="0"/>
                      <a:cs typeface="Helvetica" charset="0"/>
                      <a:sym typeface="Times New Roman" pitchFamily="18" charset="0"/>
                    </a:defRPr>
                  </a:lvl4pPr>
                  <a:lvl5pPr marL="2057400" indent="-228600">
                    <a:defRPr>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9pPr>
                </a:lstStyle>
                <a:p>
                  <a:pPr>
                    <a:defRPr/>
                  </a:pPr>
                  <a:endParaRPr lang="en-US" altLang="en-US"/>
                </a:p>
              </p:txBody>
            </p:sp>
          </p:grpSp>
        </p:grpSp>
        <p:sp>
          <p:nvSpPr>
            <p:cNvPr id="3" name="Curved Right Arrow 2"/>
            <p:cNvSpPr/>
            <p:nvPr/>
          </p:nvSpPr>
          <p:spPr>
            <a:xfrm rot="284455">
              <a:off x="4005440" y="2270128"/>
              <a:ext cx="533353" cy="719137"/>
            </a:xfrm>
            <a:prstGeom prst="curv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3" name="Curved Right Arrow 12"/>
            <p:cNvSpPr/>
            <p:nvPr/>
          </p:nvSpPr>
          <p:spPr>
            <a:xfrm rot="11232231">
              <a:off x="4613399" y="2274891"/>
              <a:ext cx="457160" cy="754061"/>
            </a:xfrm>
            <a:prstGeom prst="curv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gr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381000"/>
            <a:ext cx="9753600" cy="762000"/>
          </a:xfrm>
        </p:spPr>
        <p:txBody>
          <a:bodyPr/>
          <a:lstStyle/>
          <a:p>
            <a:r>
              <a:rPr lang="en-US" altLang="en-US" sz="4000" dirty="0">
                <a:solidFill>
                  <a:srgbClr val="F7E654"/>
                </a:solidFill>
              </a:rPr>
              <a:t>How do we do this? Integrated Care Models</a:t>
            </a:r>
            <a:endParaRPr lang="en-US" altLang="en-US" sz="4000" dirty="0"/>
          </a:p>
        </p:txBody>
      </p:sp>
      <p:sp>
        <p:nvSpPr>
          <p:cNvPr id="16387" name="Slide Number Placeholder 3"/>
          <p:cNvSpPr>
            <a:spLocks noGrp="1"/>
          </p:cNvSpPr>
          <p:nvPr>
            <p:ph type="sldNum" sz="quarter" idx="4294967295"/>
          </p:nvPr>
        </p:nvSpPr>
        <p:spPr bwMode="auto">
          <a:xfrm>
            <a:off x="612775" y="6356350"/>
            <a:ext cx="1981200" cy="365125"/>
          </a:xfrm>
          <a:prstGeom prst="rect">
            <a:avLst/>
          </a:prstGeom>
          <a:noFill/>
          <a:ln>
            <a:miter lim="800000"/>
            <a:headEnd/>
            <a:tailEnd/>
          </a:ln>
        </p:spPr>
        <p:txBody>
          <a:bodyPr/>
          <a:lstStyle/>
          <a:p>
            <a:fld id="{5282C6EA-B58A-4C09-930E-38B8B8D19494}" type="slidenum">
              <a:rPr lang="en-US" altLang="en-US">
                <a:solidFill>
                  <a:schemeClr val="tx2"/>
                </a:solidFill>
              </a:rPr>
              <a:pPr/>
              <a:t>21</a:t>
            </a:fld>
            <a:endParaRPr lang="en-US" altLang="en-US" sz="1000" dirty="0">
              <a:solidFill>
                <a:schemeClr val="tx2"/>
              </a:solidFill>
            </a:endParaRPr>
          </a:p>
        </p:txBody>
      </p:sp>
      <p:sp>
        <p:nvSpPr>
          <p:cNvPr id="9" name="TextBox 5"/>
          <p:cNvSpPr txBox="1">
            <a:spLocks noChangeArrowheads="1"/>
          </p:cNvSpPr>
          <p:nvPr/>
        </p:nvSpPr>
        <p:spPr bwMode="auto">
          <a:xfrm>
            <a:off x="3467100" y="6538912"/>
            <a:ext cx="2362200" cy="307975"/>
          </a:xfrm>
          <a:prstGeom prst="rect">
            <a:avLst/>
          </a:prstGeom>
          <a:noFill/>
          <a:ln>
            <a:noFill/>
          </a:ln>
          <a:extLst/>
        </p:spPr>
        <p:txBody>
          <a:bodyPr>
            <a:spAutoFit/>
          </a:bodyPr>
          <a:lstStyle>
            <a:lvl1pPr>
              <a:defRPr>
                <a:solidFill>
                  <a:srgbClr val="000000"/>
                </a:solidFill>
                <a:latin typeface="Times New Roman" pitchFamily="18" charset="0"/>
                <a:ea typeface="MS PGothic" pitchFamily="34" charset="-128"/>
                <a:sym typeface="Times New Roman" pitchFamily="18" charset="0"/>
              </a:defRPr>
            </a:lvl1pPr>
            <a:lvl2pPr marL="742950" indent="-285750">
              <a:defRPr>
                <a:solidFill>
                  <a:srgbClr val="000000"/>
                </a:solidFill>
                <a:latin typeface="Times New Roman" pitchFamily="18" charset="0"/>
                <a:ea typeface="MS PGothic" pitchFamily="34" charset="-128"/>
                <a:sym typeface="Times New Roman" pitchFamily="18" charset="0"/>
              </a:defRPr>
            </a:lvl2pPr>
            <a:lvl3pPr marL="1143000" indent="-228600">
              <a:defRPr>
                <a:solidFill>
                  <a:srgbClr val="000000"/>
                </a:solidFill>
                <a:latin typeface="Times New Roman" pitchFamily="18" charset="0"/>
                <a:ea typeface="MS PGothic" pitchFamily="34" charset="-128"/>
                <a:sym typeface="Times New Roman" pitchFamily="18" charset="0"/>
              </a:defRPr>
            </a:lvl3pPr>
            <a:lvl4pPr marL="1600200" indent="-228600">
              <a:defRPr>
                <a:solidFill>
                  <a:srgbClr val="000000"/>
                </a:solidFill>
                <a:latin typeface="Times New Roman" pitchFamily="18" charset="0"/>
                <a:ea typeface="MS PGothic" pitchFamily="34" charset="-128"/>
                <a:sym typeface="Times New Roman" pitchFamily="18" charset="0"/>
              </a:defRPr>
            </a:lvl4pPr>
            <a:lvl5pPr marL="2057400" indent="-228600">
              <a:defRPr>
                <a:solidFill>
                  <a:srgbClr val="000000"/>
                </a:solidFill>
                <a:latin typeface="Times New Roman" pitchFamily="18" charset="0"/>
                <a:ea typeface="MS PGothic" pitchFamily="34" charset="-128"/>
                <a:sym typeface="Times New Roman" pitchFamily="18" charset="0"/>
              </a:defRPr>
            </a:lvl5pPr>
            <a:lvl6pPr marL="2514600" indent="-228600" eaLnBrk="0" fontAlgn="base" hangingPunct="0">
              <a:spcBef>
                <a:spcPct val="0"/>
              </a:spcBef>
              <a:spcAft>
                <a:spcPct val="0"/>
              </a:spcAft>
              <a:defRPr>
                <a:solidFill>
                  <a:srgbClr val="000000"/>
                </a:solidFill>
                <a:latin typeface="Times New Roman" pitchFamily="18" charset="0"/>
                <a:ea typeface="MS PGothic" pitchFamily="34" charset="-128"/>
                <a:sym typeface="Times New Roman" pitchFamily="18" charset="0"/>
              </a:defRPr>
            </a:lvl6pPr>
            <a:lvl7pPr marL="2971800" indent="-228600" eaLnBrk="0" fontAlgn="base" hangingPunct="0">
              <a:spcBef>
                <a:spcPct val="0"/>
              </a:spcBef>
              <a:spcAft>
                <a:spcPct val="0"/>
              </a:spcAft>
              <a:defRPr>
                <a:solidFill>
                  <a:srgbClr val="000000"/>
                </a:solidFill>
                <a:latin typeface="Times New Roman" pitchFamily="18" charset="0"/>
                <a:ea typeface="MS PGothic" pitchFamily="34" charset="-128"/>
                <a:sym typeface="Times New Roman" pitchFamily="18" charset="0"/>
              </a:defRPr>
            </a:lvl7pPr>
            <a:lvl8pPr marL="3429000" indent="-228600" eaLnBrk="0" fontAlgn="base" hangingPunct="0">
              <a:spcBef>
                <a:spcPct val="0"/>
              </a:spcBef>
              <a:spcAft>
                <a:spcPct val="0"/>
              </a:spcAft>
              <a:defRPr>
                <a:solidFill>
                  <a:srgbClr val="000000"/>
                </a:solidFill>
                <a:latin typeface="Times New Roman" pitchFamily="18" charset="0"/>
                <a:ea typeface="MS PGothic" pitchFamily="34" charset="-128"/>
                <a:sym typeface="Times New Roman" pitchFamily="18" charset="0"/>
              </a:defRPr>
            </a:lvl8pPr>
            <a:lvl9pPr marL="3886200" indent="-228600" eaLnBrk="0" fontAlgn="base" hangingPunct="0">
              <a:spcBef>
                <a:spcPct val="0"/>
              </a:spcBef>
              <a:spcAft>
                <a:spcPct val="0"/>
              </a:spcAft>
              <a:defRPr>
                <a:solidFill>
                  <a:srgbClr val="000000"/>
                </a:solidFill>
                <a:latin typeface="Times New Roman" pitchFamily="18" charset="0"/>
                <a:ea typeface="MS PGothic" pitchFamily="34" charset="-128"/>
                <a:sym typeface="Times New Roman" pitchFamily="18" charset="0"/>
              </a:defRPr>
            </a:lvl9pPr>
          </a:lstStyle>
          <a:p>
            <a:pPr eaLnBrk="1">
              <a:defRPr/>
            </a:pPr>
            <a:r>
              <a:rPr lang="en-US" altLang="en-US" sz="1400" dirty="0">
                <a:solidFill>
                  <a:schemeClr val="tx1">
                    <a:lumMod val="50000"/>
                    <a:lumOff val="50000"/>
                  </a:schemeClr>
                </a:solidFill>
                <a:latin typeface="+mn-lt"/>
              </a:rPr>
              <a:t>Source: http://uwaims.org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40744477"/>
              </p:ext>
            </p:extLst>
          </p:nvPr>
        </p:nvGraphicFramePr>
        <p:xfrm>
          <a:off x="381000" y="1219200"/>
          <a:ext cx="8458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PCMH Behavioral Health Care Management</a:t>
            </a:r>
          </a:p>
        </p:txBody>
      </p:sp>
      <p:sp>
        <p:nvSpPr>
          <p:cNvPr id="4" name="Slide Number Placeholder 3"/>
          <p:cNvSpPr>
            <a:spLocks noGrp="1"/>
          </p:cNvSpPr>
          <p:nvPr>
            <p:ph type="sldNum" sz="quarter" idx="10"/>
          </p:nvPr>
        </p:nvSpPr>
        <p:spPr/>
        <p:txBody>
          <a:bodyPr/>
          <a:lstStyle/>
          <a:p>
            <a:pPr>
              <a:defRPr/>
            </a:pPr>
            <a:fld id="{36355955-99AD-2C47-AB89-1E2F3C8FB03C}" type="slidenum">
              <a:rPr lang="en-US" smtClean="0"/>
              <a:pPr>
                <a:defRPr/>
              </a:pPr>
              <a:t>22</a:t>
            </a:fld>
            <a:endParaRPr lang="en-US" dirty="0"/>
          </a:p>
        </p:txBody>
      </p:sp>
      <p:sp>
        <p:nvSpPr>
          <p:cNvPr id="5" name="Content Placeholder 4"/>
          <p:cNvSpPr>
            <a:spLocks noGrp="1"/>
          </p:cNvSpPr>
          <p:nvPr>
            <p:ph sz="half" idx="1"/>
          </p:nvPr>
        </p:nvSpPr>
        <p:spPr/>
        <p:txBody>
          <a:bodyPr/>
          <a:lstStyle/>
          <a:p>
            <a:r>
              <a:rPr lang="en-US" dirty="0"/>
              <a:t>Patient Centered Care – whole person care</a:t>
            </a:r>
          </a:p>
          <a:p>
            <a:pPr lvl="1"/>
            <a:r>
              <a:rPr lang="en-US" dirty="0"/>
              <a:t>Integrated</a:t>
            </a:r>
          </a:p>
          <a:p>
            <a:pPr lvl="1"/>
            <a:r>
              <a:rPr lang="en-US" dirty="0"/>
              <a:t>Meeting the person where they are</a:t>
            </a:r>
          </a:p>
          <a:p>
            <a:pPr lvl="1"/>
            <a:r>
              <a:rPr lang="en-US" dirty="0"/>
              <a:t>Impossible to separate behavioral component from health component</a:t>
            </a:r>
          </a:p>
          <a:p>
            <a:pPr lvl="2"/>
            <a:r>
              <a:rPr lang="en-US" dirty="0"/>
              <a:t>Jim: Type 1 hypoglycemia, prevention of ER visits</a:t>
            </a:r>
          </a:p>
          <a:p>
            <a:pPr lvl="2"/>
            <a:r>
              <a:rPr lang="en-US" dirty="0"/>
              <a:t>Kathy: Obese, CHF, DM2, heart valve replacement, depression</a:t>
            </a:r>
          </a:p>
          <a:p>
            <a:pPr lvl="2"/>
            <a:r>
              <a:rPr lang="en-US" dirty="0"/>
              <a:t>Insulin starts/restarts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Factors</a:t>
            </a:r>
          </a:p>
        </p:txBody>
      </p:sp>
      <p:sp>
        <p:nvSpPr>
          <p:cNvPr id="3" name="Content Placeholder 2"/>
          <p:cNvSpPr>
            <a:spLocks noGrp="1"/>
          </p:cNvSpPr>
          <p:nvPr>
            <p:ph sz="half" idx="1"/>
          </p:nvPr>
        </p:nvSpPr>
        <p:spPr/>
        <p:txBody>
          <a:bodyPr/>
          <a:lstStyle/>
          <a:p>
            <a:r>
              <a:rPr lang="en-US" dirty="0"/>
              <a:t>Health Behaviors</a:t>
            </a:r>
          </a:p>
          <a:p>
            <a:r>
              <a:rPr lang="en-US" dirty="0"/>
              <a:t>Health Beliefs</a:t>
            </a:r>
          </a:p>
          <a:p>
            <a:r>
              <a:rPr lang="en-US" dirty="0"/>
              <a:t>Self-Efficacy</a:t>
            </a:r>
          </a:p>
          <a:p>
            <a:r>
              <a:rPr lang="en-US" dirty="0"/>
              <a:t>Trust/Mistrust of the Health System</a:t>
            </a:r>
          </a:p>
          <a:p>
            <a:r>
              <a:rPr lang="en-US" dirty="0"/>
              <a:t>Stress</a:t>
            </a:r>
          </a:p>
        </p:txBody>
      </p:sp>
      <p:sp>
        <p:nvSpPr>
          <p:cNvPr id="4" name="Slide Number Placeholder 3"/>
          <p:cNvSpPr>
            <a:spLocks noGrp="1"/>
          </p:cNvSpPr>
          <p:nvPr>
            <p:ph type="sldNum" sz="quarter" idx="10"/>
          </p:nvPr>
        </p:nvSpPr>
        <p:spPr/>
        <p:txBody>
          <a:bodyPr/>
          <a:lstStyle/>
          <a:p>
            <a:pPr>
              <a:defRPr/>
            </a:pPr>
            <a:fld id="{765384AD-54E3-4239-BCED-B8BB32BF68D1}"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PCMH Behavioral Health Care Management</a:t>
            </a:r>
          </a:p>
        </p:txBody>
      </p:sp>
      <p:sp>
        <p:nvSpPr>
          <p:cNvPr id="3" name="Content Placeholder 2"/>
          <p:cNvSpPr>
            <a:spLocks noGrp="1"/>
          </p:cNvSpPr>
          <p:nvPr>
            <p:ph sz="half" idx="1"/>
          </p:nvPr>
        </p:nvSpPr>
        <p:spPr/>
        <p:txBody>
          <a:bodyPr/>
          <a:lstStyle/>
          <a:p>
            <a:r>
              <a:rPr lang="en-US" dirty="0"/>
              <a:t>Team-based care</a:t>
            </a:r>
          </a:p>
          <a:p>
            <a:pPr lvl="1"/>
            <a:r>
              <a:rPr lang="en-US" dirty="0"/>
              <a:t>PCP able to focus on what they do best</a:t>
            </a:r>
          </a:p>
          <a:p>
            <a:pPr lvl="1"/>
            <a:r>
              <a:rPr lang="en-US" dirty="0"/>
              <a:t>Physician consultation </a:t>
            </a:r>
          </a:p>
          <a:p>
            <a:pPr lvl="2"/>
            <a:r>
              <a:rPr lang="en-US" dirty="0"/>
              <a:t>Mental Health support</a:t>
            </a:r>
          </a:p>
          <a:p>
            <a:pPr lvl="2"/>
            <a:r>
              <a:rPr lang="en-US" dirty="0"/>
              <a:t>Engagement with patients and family members</a:t>
            </a:r>
          </a:p>
          <a:p>
            <a:pPr lvl="1"/>
            <a:r>
              <a:rPr lang="en-US" dirty="0"/>
              <a:t>Office In-services (anxiety, depression, medications, etc.)</a:t>
            </a:r>
          </a:p>
        </p:txBody>
      </p:sp>
      <p:sp>
        <p:nvSpPr>
          <p:cNvPr id="4" name="Slide Number Placeholder 3"/>
          <p:cNvSpPr>
            <a:spLocks noGrp="1"/>
          </p:cNvSpPr>
          <p:nvPr>
            <p:ph type="sldNum" sz="quarter" idx="10"/>
          </p:nvPr>
        </p:nvSpPr>
        <p:spPr/>
        <p:txBody>
          <a:bodyPr/>
          <a:lstStyle/>
          <a:p>
            <a:pPr>
              <a:defRPr/>
            </a:pPr>
            <a:fld id="{36355955-99AD-2C47-AB89-1E2F3C8FB03C}"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PCMH Behavioral Health Care Management</a:t>
            </a:r>
          </a:p>
        </p:txBody>
      </p:sp>
      <p:sp>
        <p:nvSpPr>
          <p:cNvPr id="3" name="Content Placeholder 2"/>
          <p:cNvSpPr>
            <a:spLocks noGrp="1"/>
          </p:cNvSpPr>
          <p:nvPr>
            <p:ph sz="half" idx="1"/>
          </p:nvPr>
        </p:nvSpPr>
        <p:spPr/>
        <p:txBody>
          <a:bodyPr/>
          <a:lstStyle/>
          <a:p>
            <a:pPr marL="342900" lvl="1" indent="-342900">
              <a:lnSpc>
                <a:spcPct val="105000"/>
              </a:lnSpc>
              <a:spcBef>
                <a:spcPct val="40000"/>
              </a:spcBef>
              <a:buSzPct val="75000"/>
              <a:buFont typeface="Wingdings" pitchFamily="2" charset="2"/>
              <a:buChar char="v"/>
            </a:pPr>
            <a:r>
              <a:rPr lang="en-US" dirty="0"/>
              <a:t>Population-Health Management</a:t>
            </a:r>
          </a:p>
          <a:p>
            <a:pPr marL="681037" lvl="2" indent="-342900">
              <a:lnSpc>
                <a:spcPct val="105000"/>
              </a:lnSpc>
              <a:spcBef>
                <a:spcPct val="40000"/>
              </a:spcBef>
              <a:buSzPct val="75000"/>
              <a:buFont typeface="Wingdings" pitchFamily="2" charset="2"/>
              <a:buChar char="v"/>
            </a:pPr>
            <a:r>
              <a:rPr lang="en-US" dirty="0"/>
              <a:t>close gaps in care, routine screenings, preventative maintenance (mental and health), patient handouts, etc.… move towards proactive vs. reactive care</a:t>
            </a:r>
          </a:p>
          <a:p>
            <a:pPr marL="681037" lvl="2" indent="-342900">
              <a:lnSpc>
                <a:spcPct val="105000"/>
              </a:lnSpc>
              <a:spcBef>
                <a:spcPct val="40000"/>
              </a:spcBef>
              <a:buSzPct val="75000"/>
              <a:buFont typeface="Wingdings" pitchFamily="2" charset="2"/>
              <a:buChar char="v"/>
            </a:pPr>
            <a:r>
              <a:rPr lang="en-US" dirty="0"/>
              <a:t>ADT’s/Transitions of Care</a:t>
            </a:r>
          </a:p>
          <a:p>
            <a:pPr>
              <a:buNone/>
            </a:pPr>
            <a:endParaRPr lang="en-US" dirty="0"/>
          </a:p>
        </p:txBody>
      </p:sp>
      <p:sp>
        <p:nvSpPr>
          <p:cNvPr id="4" name="Slide Number Placeholder 3"/>
          <p:cNvSpPr>
            <a:spLocks noGrp="1"/>
          </p:cNvSpPr>
          <p:nvPr>
            <p:ph type="sldNum" sz="quarter" idx="10"/>
          </p:nvPr>
        </p:nvSpPr>
        <p:spPr/>
        <p:txBody>
          <a:bodyPr/>
          <a:lstStyle/>
          <a:p>
            <a:pPr>
              <a:defRPr/>
            </a:pPr>
            <a:fld id="{36355955-99AD-2C47-AB89-1E2F3C8FB03C}"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PCMH Behavioral Health Care Management</a:t>
            </a:r>
          </a:p>
        </p:txBody>
      </p:sp>
      <p:sp>
        <p:nvSpPr>
          <p:cNvPr id="3" name="Content Placeholder 2"/>
          <p:cNvSpPr>
            <a:spLocks noGrp="1"/>
          </p:cNvSpPr>
          <p:nvPr>
            <p:ph sz="half" idx="1"/>
          </p:nvPr>
        </p:nvSpPr>
        <p:spPr/>
        <p:txBody>
          <a:bodyPr/>
          <a:lstStyle/>
          <a:p>
            <a:r>
              <a:rPr lang="en-US" dirty="0"/>
              <a:t>Enhanced Access</a:t>
            </a:r>
          </a:p>
          <a:p>
            <a:pPr lvl="1"/>
            <a:r>
              <a:rPr lang="en-US" dirty="0"/>
              <a:t>On-site brief intervention.  Most patients referred to mental health services don’t go.  “The grey area”</a:t>
            </a:r>
          </a:p>
          <a:p>
            <a:pPr lvl="1"/>
            <a:r>
              <a:rPr lang="en-US" dirty="0"/>
              <a:t>2-way coordination with community resources, schools, specialty mental health (Suicidal patient, APS)</a:t>
            </a:r>
          </a:p>
          <a:p>
            <a:pPr lvl="1"/>
            <a:r>
              <a:rPr lang="en-US" dirty="0"/>
              <a:t>Development of Community Resource book/Relationships – PCMH-N</a:t>
            </a:r>
          </a:p>
        </p:txBody>
      </p:sp>
      <p:sp>
        <p:nvSpPr>
          <p:cNvPr id="4" name="Slide Number Placeholder 3"/>
          <p:cNvSpPr>
            <a:spLocks noGrp="1"/>
          </p:cNvSpPr>
          <p:nvPr>
            <p:ph type="sldNum" sz="quarter" idx="10"/>
          </p:nvPr>
        </p:nvSpPr>
        <p:spPr/>
        <p:txBody>
          <a:bodyPr/>
          <a:lstStyle/>
          <a:p>
            <a:pPr>
              <a:defRPr/>
            </a:pPr>
            <a:fld id="{36355955-99AD-2C47-AB89-1E2F3C8FB03C}"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PCMH Behavioral Health Care Management</a:t>
            </a:r>
          </a:p>
        </p:txBody>
      </p:sp>
      <p:sp>
        <p:nvSpPr>
          <p:cNvPr id="3" name="Content Placeholder 2"/>
          <p:cNvSpPr>
            <a:spLocks noGrp="1"/>
          </p:cNvSpPr>
          <p:nvPr>
            <p:ph sz="half" idx="1"/>
          </p:nvPr>
        </p:nvSpPr>
        <p:spPr/>
        <p:txBody>
          <a:bodyPr/>
          <a:lstStyle/>
          <a:p>
            <a:r>
              <a:rPr lang="en-US" dirty="0"/>
              <a:t>Payment for Added Value</a:t>
            </a:r>
          </a:p>
          <a:p>
            <a:pPr lvl="1"/>
            <a:r>
              <a:rPr lang="en-US" dirty="0"/>
              <a:t>Assessment and Intervention for mental/behavioral health, substance abuse and misuse/abuse and health behavior change. PHQ-2’s, etc.</a:t>
            </a:r>
          </a:p>
          <a:p>
            <a:pPr lvl="1"/>
            <a:r>
              <a:rPr lang="en-US" dirty="0"/>
              <a:t>Improve acute and long-term outcomes, patient and provider satisfaction, decrease monthly costs for enrolled population, decrease ER visits and prevent/decrease hospitalizations (both medical and psychiatric) – 15% reduction in ER visits this year</a:t>
            </a:r>
          </a:p>
        </p:txBody>
      </p:sp>
      <p:sp>
        <p:nvSpPr>
          <p:cNvPr id="4" name="Slide Number Placeholder 3"/>
          <p:cNvSpPr>
            <a:spLocks noGrp="1"/>
          </p:cNvSpPr>
          <p:nvPr>
            <p:ph type="sldNum" sz="quarter" idx="10"/>
          </p:nvPr>
        </p:nvSpPr>
        <p:spPr/>
        <p:txBody>
          <a:bodyPr/>
          <a:lstStyle/>
          <a:p>
            <a:pPr>
              <a:defRPr/>
            </a:pPr>
            <a:fld id="{36355955-99AD-2C47-AB89-1E2F3C8FB03C}"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PCMH Behavioral Health Care Management</a:t>
            </a:r>
          </a:p>
        </p:txBody>
      </p:sp>
      <p:sp>
        <p:nvSpPr>
          <p:cNvPr id="3" name="Content Placeholder 2"/>
          <p:cNvSpPr>
            <a:spLocks noGrp="1"/>
          </p:cNvSpPr>
          <p:nvPr>
            <p:ph sz="half" idx="1"/>
          </p:nvPr>
        </p:nvSpPr>
        <p:spPr/>
        <p:txBody>
          <a:bodyPr/>
          <a:lstStyle/>
          <a:p>
            <a:r>
              <a:rPr lang="en-US" dirty="0"/>
              <a:t>Care Management and Support – value and risk based (what the patient needs and when).  Address population and individual health behaviors. Offer self management support.</a:t>
            </a:r>
          </a:p>
          <a:p>
            <a:pPr lvl="1"/>
            <a:r>
              <a:rPr lang="en-US" dirty="0"/>
              <a:t>Diabetes Prevention/Group Visits</a:t>
            </a:r>
          </a:p>
          <a:p>
            <a:pPr lvl="1"/>
            <a:r>
              <a:rPr lang="en-US" dirty="0"/>
              <a:t>ADHD medication follow-ups</a:t>
            </a:r>
          </a:p>
          <a:p>
            <a:pPr lvl="1"/>
            <a:r>
              <a:rPr lang="en-US" dirty="0"/>
              <a:t>Asthma flare-ups, anxiety, high/low BG, food insecurities, etc.</a:t>
            </a:r>
          </a:p>
          <a:p>
            <a:pPr lvl="1">
              <a:buNone/>
            </a:pPr>
            <a:endParaRPr lang="en-US" dirty="0"/>
          </a:p>
        </p:txBody>
      </p:sp>
      <p:sp>
        <p:nvSpPr>
          <p:cNvPr id="4" name="Slide Number Placeholder 3"/>
          <p:cNvSpPr>
            <a:spLocks noGrp="1"/>
          </p:cNvSpPr>
          <p:nvPr>
            <p:ph type="sldNum" sz="quarter" idx="10"/>
          </p:nvPr>
        </p:nvSpPr>
        <p:spPr/>
        <p:txBody>
          <a:bodyPr/>
          <a:lstStyle/>
          <a:p>
            <a:pPr>
              <a:defRPr/>
            </a:pPr>
            <a:fld id="{36355955-99AD-2C47-AB89-1E2F3C8FB03C}"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PCMH Behavioral Health Care Management</a:t>
            </a:r>
          </a:p>
        </p:txBody>
      </p:sp>
      <p:sp>
        <p:nvSpPr>
          <p:cNvPr id="3" name="Content Placeholder 2"/>
          <p:cNvSpPr>
            <a:spLocks noGrp="1"/>
          </p:cNvSpPr>
          <p:nvPr>
            <p:ph sz="half" idx="1"/>
          </p:nvPr>
        </p:nvSpPr>
        <p:spPr/>
        <p:txBody>
          <a:bodyPr/>
          <a:lstStyle/>
          <a:p>
            <a:r>
              <a:rPr lang="en-US" dirty="0"/>
              <a:t>Care Coordination and Transitions of Care – Assessing social determinants of health, health literacy, medication management, etc. and action planning to reduce readmission.</a:t>
            </a:r>
          </a:p>
          <a:p>
            <a:pPr lvl="1"/>
            <a:r>
              <a:rPr lang="en-US" dirty="0"/>
              <a:t>ER pain medications</a:t>
            </a:r>
          </a:p>
          <a:p>
            <a:pPr lvl="1"/>
            <a:r>
              <a:rPr lang="en-US" dirty="0"/>
              <a:t>Pharmacies, Specialists, Community Resources, etc. </a:t>
            </a:r>
          </a:p>
          <a:p>
            <a:pPr lvl="1"/>
            <a:r>
              <a:rPr lang="en-US" dirty="0"/>
              <a:t>Reducing Barriers </a:t>
            </a:r>
            <a:r>
              <a:rPr lang="en-US" sz="2000" dirty="0"/>
              <a:t>(transportation, costs, support, SUD, etc.)</a:t>
            </a:r>
          </a:p>
        </p:txBody>
      </p:sp>
      <p:sp>
        <p:nvSpPr>
          <p:cNvPr id="4" name="Slide Number Placeholder 3"/>
          <p:cNvSpPr>
            <a:spLocks noGrp="1"/>
          </p:cNvSpPr>
          <p:nvPr>
            <p:ph type="sldNum" sz="quarter" idx="10"/>
          </p:nvPr>
        </p:nvSpPr>
        <p:spPr/>
        <p:txBody>
          <a:bodyPr/>
          <a:lstStyle/>
          <a:p>
            <a:pPr>
              <a:defRPr/>
            </a:pPr>
            <a:fld id="{36355955-99AD-2C47-AB89-1E2F3C8FB03C}"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Objectives</a:t>
            </a:r>
          </a:p>
        </p:txBody>
      </p:sp>
      <p:sp>
        <p:nvSpPr>
          <p:cNvPr id="6" name="Content Placeholder 5"/>
          <p:cNvSpPr>
            <a:spLocks noGrp="1"/>
          </p:cNvSpPr>
          <p:nvPr>
            <p:ph sz="half" idx="1"/>
          </p:nvPr>
        </p:nvSpPr>
        <p:spPr/>
        <p:txBody>
          <a:bodyPr/>
          <a:lstStyle/>
          <a:p>
            <a:r>
              <a:rPr lang="en-US" dirty="0"/>
              <a:t>Define how behavioral health factors and social determinants of health impede or enhance chronic disease health outcomes</a:t>
            </a:r>
          </a:p>
          <a:p>
            <a:r>
              <a:rPr lang="en-US" dirty="0"/>
              <a:t>Explore how an embedded behavioral health care specialist, cross trained in disease management, can optimize health outcomes, improve patient and provider satisfaction, and drive quality scores</a:t>
            </a:r>
          </a:p>
          <a:p>
            <a:r>
              <a:rPr lang="en-US" dirty="0"/>
              <a:t>Identify strategies to make this work in your practice</a:t>
            </a:r>
          </a:p>
        </p:txBody>
      </p:sp>
      <p:sp>
        <p:nvSpPr>
          <p:cNvPr id="4" name="Slide Number Placeholder 3"/>
          <p:cNvSpPr>
            <a:spLocks noGrp="1"/>
          </p:cNvSpPr>
          <p:nvPr>
            <p:ph type="sldNum" sz="quarter" idx="10"/>
          </p:nvPr>
        </p:nvSpPr>
        <p:spPr/>
        <p:txBody>
          <a:bodyPr/>
          <a:lstStyle/>
          <a:p>
            <a:pPr>
              <a:defRPr/>
            </a:pPr>
            <a:fld id="{EEECDFC4-8E18-0648-902C-922B32A58ED4}" type="slidenum">
              <a:rPr lang="en-US" smtClean="0"/>
              <a:pPr>
                <a:defRPr/>
              </a:pPr>
              <a:t>3</a:t>
            </a:fld>
            <a:endParaRPr lang="en-US" dirty="0"/>
          </a:p>
        </p:txBody>
      </p:sp>
    </p:spTree>
    <p:extLst>
      <p:ext uri="{BB962C8B-B14F-4D97-AF65-F5344CB8AC3E}">
        <p14:creationId xmlns:p14="http://schemas.microsoft.com/office/powerpoint/2010/main" val="3355568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PCMH Behavioral Health Care Management</a:t>
            </a:r>
          </a:p>
        </p:txBody>
      </p:sp>
      <p:sp>
        <p:nvSpPr>
          <p:cNvPr id="3" name="Content Placeholder 2"/>
          <p:cNvSpPr>
            <a:spLocks noGrp="1"/>
          </p:cNvSpPr>
          <p:nvPr>
            <p:ph sz="half" idx="1"/>
          </p:nvPr>
        </p:nvSpPr>
        <p:spPr/>
        <p:txBody>
          <a:bodyPr/>
          <a:lstStyle/>
          <a:p>
            <a:r>
              <a:rPr lang="en-US" dirty="0"/>
              <a:t>Performance Measurement and Quality Improvement Strategies</a:t>
            </a:r>
          </a:p>
          <a:p>
            <a:pPr lvl="1"/>
            <a:r>
              <a:rPr lang="en-US" dirty="0"/>
              <a:t>Program development, evaluation, treatment and follow-up protocols (PDSA’s, practice education, staff support/education, corrective action plans, etc.)</a:t>
            </a:r>
          </a:p>
          <a:p>
            <a:pPr lvl="2"/>
            <a:r>
              <a:rPr lang="en-US" dirty="0"/>
              <a:t>CAPHS, MIPCT/SIMS, HEDIS, etc.</a:t>
            </a:r>
          </a:p>
          <a:p>
            <a:pPr lvl="1"/>
            <a:r>
              <a:rPr lang="en-US" dirty="0"/>
              <a:t>A1c’s &lt;7 from 23% to 40% improvement</a:t>
            </a:r>
          </a:p>
        </p:txBody>
      </p:sp>
      <p:sp>
        <p:nvSpPr>
          <p:cNvPr id="4" name="Slide Number Placeholder 3"/>
          <p:cNvSpPr>
            <a:spLocks noGrp="1"/>
          </p:cNvSpPr>
          <p:nvPr>
            <p:ph type="sldNum" sz="quarter" idx="10"/>
          </p:nvPr>
        </p:nvSpPr>
        <p:spPr/>
        <p:txBody>
          <a:bodyPr/>
          <a:lstStyle/>
          <a:p>
            <a:pPr>
              <a:defRPr/>
            </a:pPr>
            <a:fld id="{36355955-99AD-2C47-AB89-1E2F3C8FB03C}"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sz="half" idx="1"/>
          </p:nvPr>
        </p:nvSpPr>
        <p:spPr/>
        <p:txBody>
          <a:bodyPr/>
          <a:lstStyle/>
          <a:p>
            <a:r>
              <a:rPr lang="en-US" dirty="0"/>
              <a:t>Group Visits</a:t>
            </a:r>
          </a:p>
          <a:p>
            <a:pPr lvl="1">
              <a:lnSpc>
                <a:spcPct val="90000"/>
              </a:lnSpc>
              <a:spcBef>
                <a:spcPct val="50000"/>
              </a:spcBef>
            </a:pPr>
            <a:r>
              <a:rPr lang="en-US" sz="2400" dirty="0"/>
              <a:t>Improve quality of care and clinical outcomes</a:t>
            </a:r>
          </a:p>
          <a:p>
            <a:pPr lvl="1">
              <a:lnSpc>
                <a:spcPct val="90000"/>
              </a:lnSpc>
              <a:spcBef>
                <a:spcPct val="50000"/>
              </a:spcBef>
            </a:pPr>
            <a:r>
              <a:rPr lang="en-US" sz="2400" dirty="0"/>
              <a:t>Provide another option for patient access</a:t>
            </a:r>
          </a:p>
          <a:p>
            <a:pPr lvl="1">
              <a:lnSpc>
                <a:spcPct val="90000"/>
              </a:lnSpc>
              <a:spcBef>
                <a:spcPct val="50000"/>
              </a:spcBef>
            </a:pPr>
            <a:r>
              <a:rPr lang="en-US" sz="2400" dirty="0"/>
              <a:t>Raise patient and provider satisfaction</a:t>
            </a:r>
          </a:p>
          <a:p>
            <a:pPr lvl="1">
              <a:lnSpc>
                <a:spcPct val="90000"/>
              </a:lnSpc>
              <a:spcBef>
                <a:spcPct val="50000"/>
              </a:spcBef>
            </a:pPr>
            <a:r>
              <a:rPr lang="en-US" sz="2400" dirty="0"/>
              <a:t>Improve efficiencies and control costs</a:t>
            </a:r>
          </a:p>
          <a:p>
            <a:pPr lvl="1">
              <a:lnSpc>
                <a:spcPct val="90000"/>
              </a:lnSpc>
              <a:spcBef>
                <a:spcPct val="50000"/>
              </a:spcBef>
            </a:pPr>
            <a:r>
              <a:rPr lang="en-US" sz="2400" dirty="0"/>
              <a:t>Peer support</a:t>
            </a:r>
          </a:p>
          <a:p>
            <a:pPr lvl="1">
              <a:lnSpc>
                <a:spcPct val="90000"/>
              </a:lnSpc>
              <a:spcBef>
                <a:spcPct val="50000"/>
              </a:spcBef>
            </a:pPr>
            <a:r>
              <a:rPr lang="en-US" sz="2400" dirty="0"/>
              <a:t>Increase patient understanding of disease/condition</a:t>
            </a:r>
          </a:p>
          <a:p>
            <a:pPr lvl="1">
              <a:lnSpc>
                <a:spcPct val="90000"/>
              </a:lnSpc>
              <a:spcBef>
                <a:spcPct val="50000"/>
              </a:spcBef>
            </a:pPr>
            <a:r>
              <a:rPr lang="en-US" sz="2400" dirty="0"/>
              <a:t>Address medical and psychosocial issues</a:t>
            </a:r>
          </a:p>
        </p:txBody>
      </p:sp>
      <p:sp>
        <p:nvSpPr>
          <p:cNvPr id="4" name="Slide Number Placeholder 3"/>
          <p:cNvSpPr>
            <a:spLocks noGrp="1"/>
          </p:cNvSpPr>
          <p:nvPr>
            <p:ph type="sldNum" sz="quarter" idx="10"/>
          </p:nvPr>
        </p:nvSpPr>
        <p:spPr/>
        <p:txBody>
          <a:bodyPr/>
          <a:lstStyle/>
          <a:p>
            <a:pPr>
              <a:defRPr/>
            </a:pPr>
            <a:fld id="{36355955-99AD-2C47-AB89-1E2F3C8FB03C}"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1054100"/>
          </a:xfrm>
        </p:spPr>
        <p:txBody>
          <a:bodyPr/>
          <a:lstStyle/>
          <a:p>
            <a:r>
              <a:rPr lang="en-US" dirty="0"/>
              <a:t>Examples</a:t>
            </a:r>
            <a:br>
              <a:rPr lang="en-US" dirty="0"/>
            </a:br>
            <a:endParaRPr lang="en-US" dirty="0"/>
          </a:p>
        </p:txBody>
      </p:sp>
      <p:sp>
        <p:nvSpPr>
          <p:cNvPr id="7" name="Content Placeholder 6"/>
          <p:cNvSpPr>
            <a:spLocks noGrp="1"/>
          </p:cNvSpPr>
          <p:nvPr>
            <p:ph sz="half" idx="1"/>
          </p:nvPr>
        </p:nvSpPr>
        <p:spPr/>
        <p:txBody>
          <a:bodyPr/>
          <a:lstStyle/>
          <a:p>
            <a:r>
              <a:rPr lang="en-US" dirty="0"/>
              <a:t>Diabetes Prevention Program</a:t>
            </a:r>
          </a:p>
          <a:p>
            <a:pPr lvl="1"/>
            <a:r>
              <a:rPr lang="en-US" sz="2400" dirty="0"/>
              <a:t>5-7% weight loss over 12 months </a:t>
            </a:r>
          </a:p>
          <a:p>
            <a:pPr lvl="1"/>
            <a:r>
              <a:rPr lang="en-US" sz="2400" dirty="0"/>
              <a:t>Increased physical activity to 150 minutes/week</a:t>
            </a:r>
          </a:p>
          <a:p>
            <a:pPr lvl="1"/>
            <a:r>
              <a:rPr lang="en-US" sz="2400" dirty="0"/>
              <a:t>Pt engagement leads to prevention of diabetes, reduced medical costs</a:t>
            </a:r>
          </a:p>
          <a:p>
            <a:r>
              <a:rPr lang="en-US" dirty="0"/>
              <a:t>Chronic Disease Self Management Programs: Diabetes, Chronic Pain, etc.</a:t>
            </a:r>
          </a:p>
          <a:p>
            <a:r>
              <a:rPr lang="en-US" dirty="0"/>
              <a:t>Anxiety, Depression, Stress Management, etc.</a:t>
            </a:r>
          </a:p>
        </p:txBody>
      </p:sp>
      <p:sp>
        <p:nvSpPr>
          <p:cNvPr id="5" name="Slide Number Placeholder 4"/>
          <p:cNvSpPr>
            <a:spLocks noGrp="1"/>
          </p:cNvSpPr>
          <p:nvPr>
            <p:ph type="sldNum" sz="quarter" idx="10"/>
          </p:nvPr>
        </p:nvSpPr>
        <p:spPr/>
        <p:txBody>
          <a:bodyPr/>
          <a:lstStyle/>
          <a:p>
            <a:pPr>
              <a:defRPr/>
            </a:pPr>
            <a:fld id="{858CF18D-40E8-F64E-8CF2-8D54E126C5A5}"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a:t>
            </a:r>
          </a:p>
        </p:txBody>
      </p:sp>
      <p:sp>
        <p:nvSpPr>
          <p:cNvPr id="3" name="Content Placeholder 2"/>
          <p:cNvSpPr>
            <a:spLocks noGrp="1"/>
          </p:cNvSpPr>
          <p:nvPr>
            <p:ph sz="half" idx="1"/>
          </p:nvPr>
        </p:nvSpPr>
        <p:spPr/>
        <p:txBody>
          <a:bodyPr/>
          <a:lstStyle/>
          <a:p>
            <a:r>
              <a:rPr lang="en-US" dirty="0"/>
              <a:t>Susan</a:t>
            </a:r>
          </a:p>
          <a:p>
            <a:pPr lvl="1"/>
            <a:r>
              <a:rPr lang="en-US" sz="2400" dirty="0"/>
              <a:t>CVD, DM for 15+years, obese, lower leg edema, neuropathy, possible skin cancer.  Areas addressed: medication adherence (using insulin adequately), nutrition, physical activity, obtaining preventative exams and addressing skin lesion (addressing fears), utilizing specialists when needed to avoid hospitalization (foot care, cardiologist) using Motivational Interviewing, Brief Action Planning, Cognitive Behavioral Therapy, Strengths-Based Interventions and utilizing patient’s spiritual beliefs and family support.   A1c from 9.1 to 7.9</a:t>
            </a:r>
          </a:p>
          <a:p>
            <a:pPr lvl="1">
              <a:buNone/>
            </a:pPr>
            <a:endParaRPr lang="en-US" sz="2400" dirty="0"/>
          </a:p>
        </p:txBody>
      </p:sp>
      <p:sp>
        <p:nvSpPr>
          <p:cNvPr id="4" name="Slide Number Placeholder 3"/>
          <p:cNvSpPr>
            <a:spLocks noGrp="1"/>
          </p:cNvSpPr>
          <p:nvPr>
            <p:ph type="sldNum" sz="quarter" idx="10"/>
          </p:nvPr>
        </p:nvSpPr>
        <p:spPr/>
        <p:txBody>
          <a:bodyPr/>
          <a:lstStyle/>
          <a:p>
            <a:pPr>
              <a:defRPr/>
            </a:pPr>
            <a:fld id="{36355955-99AD-2C47-AB89-1E2F3C8FB03C}"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a:t>
            </a:r>
          </a:p>
        </p:txBody>
      </p:sp>
      <p:sp>
        <p:nvSpPr>
          <p:cNvPr id="3" name="Content Placeholder 2"/>
          <p:cNvSpPr>
            <a:spLocks noGrp="1"/>
          </p:cNvSpPr>
          <p:nvPr>
            <p:ph sz="half" idx="1"/>
          </p:nvPr>
        </p:nvSpPr>
        <p:spPr/>
        <p:txBody>
          <a:bodyPr/>
          <a:lstStyle/>
          <a:p>
            <a:r>
              <a:rPr lang="en-US" dirty="0"/>
              <a:t>Derek</a:t>
            </a:r>
          </a:p>
          <a:p>
            <a:pPr lvl="1"/>
            <a:r>
              <a:rPr lang="en-US" dirty="0"/>
              <a:t>34 Bipolar Disorder other mental health impairments, Diabetes, Asthma.  Low health literacy.  Excessive ER visits (5 in 3 </a:t>
            </a:r>
            <a:r>
              <a:rPr lang="en-US" dirty="0" err="1"/>
              <a:t>mths</a:t>
            </a:r>
            <a:r>
              <a:rPr lang="en-US" dirty="0"/>
              <a:t>) due to transportation.  Result: Self-advocacy, new PCP.  Brief Action Planning, Problem-solving, Motivational Interviewing.  A1c = 7, hospitalizations in past 6mths: 0</a:t>
            </a:r>
          </a:p>
          <a:p>
            <a:pPr lvl="1"/>
            <a:endParaRPr lang="en-US" dirty="0"/>
          </a:p>
        </p:txBody>
      </p:sp>
      <p:sp>
        <p:nvSpPr>
          <p:cNvPr id="4" name="Slide Number Placeholder 3"/>
          <p:cNvSpPr>
            <a:spLocks noGrp="1"/>
          </p:cNvSpPr>
          <p:nvPr>
            <p:ph type="sldNum" sz="quarter" idx="10"/>
          </p:nvPr>
        </p:nvSpPr>
        <p:spPr/>
        <p:txBody>
          <a:bodyPr/>
          <a:lstStyle/>
          <a:p>
            <a:pPr>
              <a:defRPr/>
            </a:pPr>
            <a:fld id="{36355955-99AD-2C47-AB89-1E2F3C8FB03C}"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a:t>
            </a:r>
          </a:p>
        </p:txBody>
      </p:sp>
      <p:sp>
        <p:nvSpPr>
          <p:cNvPr id="3" name="Content Placeholder 2"/>
          <p:cNvSpPr>
            <a:spLocks noGrp="1"/>
          </p:cNvSpPr>
          <p:nvPr>
            <p:ph sz="half" idx="1"/>
          </p:nvPr>
        </p:nvSpPr>
        <p:spPr/>
        <p:txBody>
          <a:bodyPr/>
          <a:lstStyle/>
          <a:p>
            <a:r>
              <a:rPr lang="en-US" dirty="0"/>
              <a:t>‘Dwayne’ </a:t>
            </a:r>
          </a:p>
          <a:p>
            <a:pPr lvl="1"/>
            <a:r>
              <a:rPr lang="en-US" dirty="0"/>
              <a:t> 56yr, CHF, previous hospitalizations, new onset DM, morbid obesity, cellulitis of lower limbs, hypertension, cholesterol, suicidal.  BG 100’s-600 pp.  Results: decreased </a:t>
            </a:r>
            <a:r>
              <a:rPr lang="en-US" dirty="0" err="1"/>
              <a:t>suicality</a:t>
            </a:r>
            <a:r>
              <a:rPr lang="en-US" dirty="0"/>
              <a:t>, medication </a:t>
            </a:r>
            <a:r>
              <a:rPr lang="en-US" dirty="0" err="1"/>
              <a:t>adherance</a:t>
            </a:r>
            <a:r>
              <a:rPr lang="en-US" dirty="0"/>
              <a:t>, </a:t>
            </a:r>
            <a:r>
              <a:rPr lang="en-US" dirty="0" err="1"/>
              <a:t>cellulitis</a:t>
            </a:r>
            <a:r>
              <a:rPr lang="en-US" dirty="0"/>
              <a:t> improved, no further hospitalizations.</a:t>
            </a:r>
          </a:p>
        </p:txBody>
      </p:sp>
      <p:sp>
        <p:nvSpPr>
          <p:cNvPr id="4" name="Slide Number Placeholder 3"/>
          <p:cNvSpPr>
            <a:spLocks noGrp="1"/>
          </p:cNvSpPr>
          <p:nvPr>
            <p:ph type="sldNum" sz="quarter" idx="10"/>
          </p:nvPr>
        </p:nvSpPr>
        <p:spPr/>
        <p:txBody>
          <a:bodyPr/>
          <a:lstStyle/>
          <a:p>
            <a:pPr>
              <a:defRPr/>
            </a:pPr>
            <a:fld id="{36355955-99AD-2C47-AB89-1E2F3C8FB03C}"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Office</a:t>
            </a:r>
          </a:p>
        </p:txBody>
      </p:sp>
      <p:sp>
        <p:nvSpPr>
          <p:cNvPr id="3" name="Content Placeholder 2"/>
          <p:cNvSpPr>
            <a:spLocks noGrp="1"/>
          </p:cNvSpPr>
          <p:nvPr>
            <p:ph sz="half" idx="1"/>
          </p:nvPr>
        </p:nvSpPr>
        <p:spPr/>
        <p:txBody>
          <a:bodyPr/>
          <a:lstStyle/>
          <a:p>
            <a:r>
              <a:rPr lang="en-US" dirty="0"/>
              <a:t>CPC+: Standardized PHQ’s this year – all patients screened yearly, follow-up w/BH Care Manager if necessary</a:t>
            </a:r>
          </a:p>
          <a:p>
            <a:r>
              <a:rPr lang="en-US" dirty="0"/>
              <a:t>100 referrals </a:t>
            </a:r>
          </a:p>
          <a:p>
            <a:pPr lvl="1"/>
            <a:r>
              <a:rPr lang="en-US" dirty="0"/>
              <a:t>80 follow-ups scores</a:t>
            </a:r>
          </a:p>
          <a:p>
            <a:pPr lvl="1"/>
            <a:r>
              <a:rPr lang="en-US" dirty="0"/>
              <a:t>90% have improved</a:t>
            </a:r>
          </a:p>
          <a:p>
            <a:pPr lvl="1"/>
            <a:r>
              <a:rPr lang="en-US" dirty="0"/>
              <a:t>Increase in medication usage when necessary</a:t>
            </a:r>
          </a:p>
          <a:p>
            <a:pPr lvl="1"/>
            <a:r>
              <a:rPr lang="en-US" dirty="0"/>
              <a:t>2-6 visits (phone or in-person)</a:t>
            </a:r>
          </a:p>
        </p:txBody>
      </p:sp>
      <p:sp>
        <p:nvSpPr>
          <p:cNvPr id="4" name="Slide Number Placeholder 3"/>
          <p:cNvSpPr>
            <a:spLocks noGrp="1"/>
          </p:cNvSpPr>
          <p:nvPr>
            <p:ph type="sldNum" sz="quarter" idx="10"/>
          </p:nvPr>
        </p:nvSpPr>
        <p:spPr/>
        <p:txBody>
          <a:bodyPr/>
          <a:lstStyle/>
          <a:p>
            <a:pPr>
              <a:defRPr/>
            </a:pPr>
            <a:fld id="{36355955-99AD-2C47-AB89-1E2F3C8FB03C}"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dirty="0"/>
              <a:t> </a:t>
            </a:r>
          </a:p>
        </p:txBody>
      </p:sp>
      <p:sp>
        <p:nvSpPr>
          <p:cNvPr id="43011" name="Slide Number Placeholder 3"/>
          <p:cNvSpPr>
            <a:spLocks noGrp="1"/>
          </p:cNvSpPr>
          <p:nvPr>
            <p:ph type="sldNum" sz="quarter" idx="4294967295"/>
          </p:nvPr>
        </p:nvSpPr>
        <p:spPr>
          <a:xfrm>
            <a:off x="6858000" y="6553200"/>
            <a:ext cx="2133600" cy="476250"/>
          </a:xfrm>
          <a:prstGeom prst="rect">
            <a:avLst/>
          </a:prstGeom>
          <a:noFill/>
          <a:ln>
            <a:miter lim="800000"/>
            <a:headEnd/>
            <a:tailEnd/>
          </a:ln>
        </p:spPr>
        <p:txBody>
          <a:bodyPr/>
          <a:lstStyle/>
          <a:p>
            <a:fld id="{363864FC-D834-452F-B12A-1ED9440BA858}" type="slidenum">
              <a:rPr lang="en-US" smtClean="0">
                <a:ea typeface="ＭＳ Ｐゴシック" pitchFamily="34" charset="-128"/>
              </a:rPr>
              <a:pPr/>
              <a:t>37</a:t>
            </a:fld>
            <a:endParaRPr lang="en-US">
              <a:ea typeface="ＭＳ Ｐゴシック" pitchFamily="34" charset="-128"/>
            </a:endParaRPr>
          </a:p>
        </p:txBody>
      </p:sp>
      <p:sp>
        <p:nvSpPr>
          <p:cNvPr id="52227" name="Content Placeholder 2"/>
          <p:cNvSpPr>
            <a:spLocks noGrp="1"/>
          </p:cNvSpPr>
          <p:nvPr>
            <p:ph type="body" sz="quarter" idx="12"/>
          </p:nvPr>
        </p:nvSpPr>
        <p:spPr>
          <a:xfrm>
            <a:off x="685800" y="1981200"/>
            <a:ext cx="8153400" cy="4572000"/>
          </a:xfrm>
        </p:spPr>
        <p:txBody>
          <a:bodyPr/>
          <a:lstStyle/>
          <a:p>
            <a:pPr eaLnBrk="1" hangingPunct="1"/>
            <a:r>
              <a:rPr lang="en-US" sz="2800" dirty="0"/>
              <a:t>What’s your goal? What do you want to accomplish?</a:t>
            </a:r>
          </a:p>
          <a:p>
            <a:pPr eaLnBrk="1" hangingPunct="1"/>
            <a:r>
              <a:rPr lang="en-US" sz="2800" dirty="0"/>
              <a:t>Who is your target population?</a:t>
            </a:r>
            <a:endParaRPr lang="en-US" dirty="0"/>
          </a:p>
          <a:p>
            <a:pPr lvl="1" eaLnBrk="1" hangingPunct="1"/>
            <a:r>
              <a:rPr lang="en-US" dirty="0"/>
              <a:t>How will they be identified?</a:t>
            </a:r>
          </a:p>
          <a:p>
            <a:pPr eaLnBrk="1" hangingPunct="1"/>
            <a:r>
              <a:rPr lang="en-US" sz="2800" dirty="0"/>
              <a:t>Perform a needs analysis </a:t>
            </a:r>
          </a:p>
          <a:p>
            <a:pPr eaLnBrk="1" hangingPunct="1"/>
            <a:r>
              <a:rPr lang="en-US" sz="2800" dirty="0"/>
              <a:t>Determine available financial mechanisms</a:t>
            </a:r>
          </a:p>
          <a:p>
            <a:pPr eaLnBrk="1" hangingPunct="1">
              <a:buNone/>
            </a:pPr>
            <a:endParaRPr lang="en-US" dirty="0"/>
          </a:p>
          <a:p>
            <a:pPr eaLnBrk="1" hangingPunct="1"/>
            <a:endParaRPr lang="en-US" dirty="0"/>
          </a:p>
          <a:p>
            <a:pPr eaLnBrk="1" hangingPunct="1"/>
            <a:endParaRPr lang="en-US" dirty="0"/>
          </a:p>
        </p:txBody>
      </p:sp>
      <p:sp>
        <p:nvSpPr>
          <p:cNvPr id="8" name="Title 5"/>
          <p:cNvSpPr txBox="1">
            <a:spLocks/>
          </p:cNvSpPr>
          <p:nvPr/>
        </p:nvSpPr>
        <p:spPr bwMode="auto">
          <a:xfrm>
            <a:off x="381000" y="-152400"/>
            <a:ext cx="5675313" cy="1371600"/>
          </a:xfrm>
          <a:prstGeom prst="rect">
            <a:avLst/>
          </a:prstGeom>
          <a:noFill/>
          <a:ln w="9525">
            <a:noFill/>
            <a:miter lim="800000"/>
            <a:headEnd/>
            <a:tailEnd/>
          </a:ln>
        </p:spPr>
        <p:txBody>
          <a:bodyPr anchor="ctr"/>
          <a:lstStyle>
            <a:lvl1pPr algn="l" rtl="0" eaLnBrk="0" fontAlgn="base" hangingPunct="0">
              <a:spcBef>
                <a:spcPct val="0"/>
              </a:spcBef>
              <a:spcAft>
                <a:spcPct val="0"/>
              </a:spcAft>
              <a:defRPr sz="3600">
                <a:solidFill>
                  <a:srgbClr val="F7E654"/>
                </a:solidFill>
                <a:latin typeface="Calibri" pitchFamily="34" charset="0"/>
                <a:ea typeface="+mj-ea"/>
                <a:cs typeface="ＭＳ Ｐゴシック" pitchFamily="-109" charset="-128"/>
              </a:defRPr>
            </a:lvl1pPr>
            <a:lvl2pPr algn="l" rtl="0" eaLnBrk="0" fontAlgn="base" hangingPunct="0">
              <a:spcBef>
                <a:spcPct val="0"/>
              </a:spcBef>
              <a:spcAft>
                <a:spcPct val="0"/>
              </a:spcAft>
              <a:defRPr sz="3600">
                <a:solidFill>
                  <a:srgbClr val="4F81BD"/>
                </a:solidFill>
                <a:latin typeface="Calibri" pitchFamily="34" charset="0"/>
                <a:ea typeface="ＭＳ Ｐゴシック" pitchFamily="34" charset="-128"/>
                <a:cs typeface="ＭＳ Ｐゴシック" pitchFamily="-109" charset="-128"/>
              </a:defRPr>
            </a:lvl2pPr>
            <a:lvl3pPr algn="l" rtl="0" eaLnBrk="0" fontAlgn="base" hangingPunct="0">
              <a:spcBef>
                <a:spcPct val="0"/>
              </a:spcBef>
              <a:spcAft>
                <a:spcPct val="0"/>
              </a:spcAft>
              <a:defRPr sz="3600">
                <a:solidFill>
                  <a:srgbClr val="4F81BD"/>
                </a:solidFill>
                <a:latin typeface="Calibri" pitchFamily="34" charset="0"/>
                <a:ea typeface="ＭＳ Ｐゴシック" pitchFamily="34" charset="-128"/>
                <a:cs typeface="ＭＳ Ｐゴシック" pitchFamily="-109" charset="-128"/>
              </a:defRPr>
            </a:lvl3pPr>
            <a:lvl4pPr algn="l" rtl="0" eaLnBrk="0" fontAlgn="base" hangingPunct="0">
              <a:spcBef>
                <a:spcPct val="0"/>
              </a:spcBef>
              <a:spcAft>
                <a:spcPct val="0"/>
              </a:spcAft>
              <a:defRPr sz="3600">
                <a:solidFill>
                  <a:srgbClr val="4F81BD"/>
                </a:solidFill>
                <a:latin typeface="Calibri" pitchFamily="34" charset="0"/>
                <a:ea typeface="ＭＳ Ｐゴシック" pitchFamily="34" charset="-128"/>
                <a:cs typeface="ＭＳ Ｐゴシック" pitchFamily="-109" charset="-128"/>
              </a:defRPr>
            </a:lvl4pPr>
            <a:lvl5pPr algn="l" rtl="0" eaLnBrk="0" fontAlgn="base" hangingPunct="0">
              <a:spcBef>
                <a:spcPct val="0"/>
              </a:spcBef>
              <a:spcAft>
                <a:spcPct val="0"/>
              </a:spcAft>
              <a:defRPr sz="3600">
                <a:solidFill>
                  <a:srgbClr val="4F81BD"/>
                </a:solidFill>
                <a:latin typeface="Calibri" pitchFamily="34" charset="0"/>
                <a:ea typeface="ＭＳ Ｐゴシック" pitchFamily="34" charset="-128"/>
                <a:cs typeface="ＭＳ Ｐゴシック" pitchFamily="-109" charset="-128"/>
              </a:defRPr>
            </a:lvl5pPr>
            <a:lvl6pPr marL="457200" algn="l" rtl="0" fontAlgn="base">
              <a:spcBef>
                <a:spcPct val="0"/>
              </a:spcBef>
              <a:spcAft>
                <a:spcPct val="0"/>
              </a:spcAft>
              <a:defRPr sz="3400">
                <a:solidFill>
                  <a:srgbClr val="88796B"/>
                </a:solidFill>
                <a:latin typeface="Tahoma" charset="0"/>
                <a:ea typeface="ＭＳ Ｐゴシック" pitchFamily="34" charset="-128"/>
              </a:defRPr>
            </a:lvl6pPr>
            <a:lvl7pPr marL="914400" algn="l" rtl="0" fontAlgn="base">
              <a:spcBef>
                <a:spcPct val="0"/>
              </a:spcBef>
              <a:spcAft>
                <a:spcPct val="0"/>
              </a:spcAft>
              <a:defRPr sz="3400">
                <a:solidFill>
                  <a:srgbClr val="88796B"/>
                </a:solidFill>
                <a:latin typeface="Tahoma" charset="0"/>
                <a:ea typeface="ＭＳ Ｐゴシック" pitchFamily="34" charset="-128"/>
              </a:defRPr>
            </a:lvl7pPr>
            <a:lvl8pPr marL="1371600" algn="l" rtl="0" fontAlgn="base">
              <a:spcBef>
                <a:spcPct val="0"/>
              </a:spcBef>
              <a:spcAft>
                <a:spcPct val="0"/>
              </a:spcAft>
              <a:defRPr sz="3400">
                <a:solidFill>
                  <a:srgbClr val="88796B"/>
                </a:solidFill>
                <a:latin typeface="Tahoma" charset="0"/>
                <a:ea typeface="ＭＳ Ｐゴシック" pitchFamily="34" charset="-128"/>
              </a:defRPr>
            </a:lvl8pPr>
            <a:lvl9pPr marL="1828800" algn="l" rtl="0" fontAlgn="base">
              <a:spcBef>
                <a:spcPct val="0"/>
              </a:spcBef>
              <a:spcAft>
                <a:spcPct val="0"/>
              </a:spcAft>
              <a:defRPr sz="3400">
                <a:solidFill>
                  <a:srgbClr val="88796B"/>
                </a:solidFill>
                <a:latin typeface="Tahoma" charset="0"/>
                <a:ea typeface="ＭＳ Ｐゴシック" pitchFamily="34" charset="-128"/>
              </a:defRPr>
            </a:lvl9pPr>
          </a:lstStyle>
          <a:p>
            <a:pPr>
              <a:defRPr/>
            </a:pPr>
            <a:r>
              <a:rPr lang="en-US" kern="0" dirty="0">
                <a:latin typeface="+mj-lt"/>
              </a:rPr>
              <a:t>Considerations</a:t>
            </a:r>
          </a:p>
        </p:txBody>
      </p:sp>
    </p:spTree>
    <p:extLst>
      <p:ext uri="{BB962C8B-B14F-4D97-AF65-F5344CB8AC3E}">
        <p14:creationId xmlns:p14="http://schemas.microsoft.com/office/powerpoint/2010/main" val="914581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BEC0A-CC05-4863-9413-FB1098C773F5}"/>
              </a:ext>
            </a:extLst>
          </p:cNvPr>
          <p:cNvSpPr>
            <a:spLocks noGrp="1"/>
          </p:cNvSpPr>
          <p:nvPr>
            <p:ph type="title"/>
          </p:nvPr>
        </p:nvSpPr>
        <p:spPr/>
        <p:txBody>
          <a:bodyPr/>
          <a:lstStyle/>
          <a:p>
            <a:endParaRPr lang="en-US"/>
          </a:p>
        </p:txBody>
      </p:sp>
      <p:sp>
        <p:nvSpPr>
          <p:cNvPr id="3" name="Slide Number Placeholder 2"/>
          <p:cNvSpPr>
            <a:spLocks noGrp="1"/>
          </p:cNvSpPr>
          <p:nvPr>
            <p:ph type="sldNum" sz="quarter" idx="10"/>
          </p:nvPr>
        </p:nvSpPr>
        <p:spPr/>
        <p:txBody>
          <a:bodyPr/>
          <a:lstStyle/>
          <a:p>
            <a:pPr>
              <a:defRPr/>
            </a:pPr>
            <a:fld id="{0C6FB1CA-9520-4087-83CF-5A474CEF1D1C}" type="slidenum">
              <a:rPr lang="en-US" smtClean="0"/>
              <a:pPr>
                <a:defRPr/>
              </a:pPr>
              <a:t>38</a:t>
            </a:fld>
            <a:endParaRPr lang="en-US" dirty="0"/>
          </a:p>
        </p:txBody>
      </p:sp>
      <p:pic>
        <p:nvPicPr>
          <p:cNvPr id="2050" name="Picture 2" descr="Baby elephant walking" title="Baby elephant"/>
          <p:cNvPicPr>
            <a:picLocks noChangeAspect="1" noChangeArrowheads="1"/>
          </p:cNvPicPr>
          <p:nvPr/>
        </p:nvPicPr>
        <p:blipFill>
          <a:blip r:embed="rId2"/>
          <a:srcRect/>
          <a:stretch>
            <a:fillRect/>
          </a:stretch>
        </p:blipFill>
        <p:spPr bwMode="auto">
          <a:xfrm>
            <a:off x="0" y="382190"/>
            <a:ext cx="9144000" cy="6093619"/>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a:t>
            </a:r>
          </a:p>
        </p:txBody>
      </p:sp>
      <p:sp>
        <p:nvSpPr>
          <p:cNvPr id="3" name="Slide Number Placeholder 2"/>
          <p:cNvSpPr>
            <a:spLocks noGrp="1"/>
          </p:cNvSpPr>
          <p:nvPr>
            <p:ph type="sldNum" sz="quarter" idx="10"/>
          </p:nvPr>
        </p:nvSpPr>
        <p:spPr/>
        <p:txBody>
          <a:bodyPr/>
          <a:lstStyle/>
          <a:p>
            <a:pPr>
              <a:defRPr/>
            </a:pPr>
            <a:fld id="{0C6FB1CA-9520-4087-83CF-5A474CEF1D1C}" type="slidenum">
              <a:rPr lang="en-US" smtClean="0"/>
              <a:pPr>
                <a:defRPr/>
              </a:pPr>
              <a:t>39</a:t>
            </a:fld>
            <a:endParaRPr lang="en-US" dirty="0"/>
          </a:p>
        </p:txBody>
      </p:sp>
      <p:sp>
        <p:nvSpPr>
          <p:cNvPr id="4" name="Text Placeholder 3"/>
          <p:cNvSpPr>
            <a:spLocks noGrp="1"/>
          </p:cNvSpPr>
          <p:nvPr>
            <p:ph type="body" sz="quarter" idx="12"/>
          </p:nvPr>
        </p:nvSpPr>
        <p:spPr>
          <a:xfrm>
            <a:off x="304800" y="1066800"/>
            <a:ext cx="8686800" cy="5257800"/>
          </a:xfrm>
        </p:spPr>
        <p:txBody>
          <a:bodyPr/>
          <a:lstStyle/>
          <a:p>
            <a:r>
              <a:rPr lang="en-US" sz="2600" dirty="0"/>
              <a:t>Multiple avenues for compensation!</a:t>
            </a:r>
          </a:p>
          <a:p>
            <a:r>
              <a:rPr lang="en-US" sz="2600" dirty="0"/>
              <a:t>Healthcare delivery is moving towards team-based care – </a:t>
            </a:r>
            <a:r>
              <a:rPr lang="en-US" sz="2600" dirty="0" err="1"/>
              <a:t>ie</a:t>
            </a:r>
            <a:r>
              <a:rPr lang="en-US" sz="2600" dirty="0"/>
              <a:t>. Care Management which practices will be compensated for</a:t>
            </a:r>
          </a:p>
          <a:p>
            <a:r>
              <a:rPr lang="en-US" sz="2600" dirty="0"/>
              <a:t>Multiple codes exist for this care delivery (H&amp;B, HICM, PDCM, etc.)</a:t>
            </a:r>
          </a:p>
          <a:p>
            <a:r>
              <a:rPr lang="en-US" sz="2600" dirty="0"/>
              <a:t>How much is YOUR time worth to deliver person-centered care in order to reduce costs, improve health outcomes, improve patient satisfaction and improve YOUR job satisfaction?</a:t>
            </a:r>
          </a:p>
          <a:p>
            <a:r>
              <a:rPr lang="en-US" sz="2600" dirty="0"/>
              <a:t>We can help reduce your burden while improving care!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28625" y="1447800"/>
            <a:ext cx="8334375" cy="4648200"/>
          </a:xfrm>
        </p:spPr>
        <p:txBody>
          <a:bodyPr/>
          <a:lstStyle/>
          <a:p>
            <a:r>
              <a:rPr lang="en-US" dirty="0">
                <a:hlinkClick r:id="rId2"/>
              </a:rPr>
              <a:t>https://www.youtube.com/watch?v=c8ueviWMN1A</a:t>
            </a:r>
            <a:endParaRPr lang="en-US" dirty="0"/>
          </a:p>
          <a:p>
            <a:r>
              <a:rPr lang="en-US" b="1" dirty="0"/>
              <a:t>Cost Savings of Treatment of Medically Unexplained Symptoms Using Intensive Short-term Dynamic Psychotherapy (ISTDP) by a Hospital Emergency Department, </a:t>
            </a:r>
            <a:r>
              <a:rPr lang="en-US" b="1" dirty="0" err="1"/>
              <a:t>Abbass</a:t>
            </a:r>
            <a:r>
              <a:rPr lang="en-US" b="1" dirty="0"/>
              <a:t>, et all</a:t>
            </a:r>
          </a:p>
          <a:p>
            <a:r>
              <a:rPr lang="en-US" sz="2000" dirty="0"/>
              <a:t>In the year following treatment, there was a 69% reduction in ED visits by these patients at an average cost reduction of $910 per patient. ISTDP interventions averaged 3.8 sessions costing approximately $406 per patient.</a:t>
            </a:r>
          </a:p>
          <a:p>
            <a:pPr>
              <a:buNone/>
            </a:pPr>
            <a:endParaRPr lang="en-US" dirty="0"/>
          </a:p>
        </p:txBody>
      </p:sp>
      <p:sp>
        <p:nvSpPr>
          <p:cNvPr id="4" name="Slide Number Placeholder 3"/>
          <p:cNvSpPr>
            <a:spLocks noGrp="1"/>
          </p:cNvSpPr>
          <p:nvPr>
            <p:ph type="sldNum" sz="quarter" idx="10"/>
          </p:nvPr>
        </p:nvSpPr>
        <p:spPr/>
        <p:txBody>
          <a:bodyPr/>
          <a:lstStyle/>
          <a:p>
            <a:pPr>
              <a:defRPr/>
            </a:pPr>
            <a:fld id="{36355955-99AD-2C47-AB89-1E2F3C8FB03C}"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get one?</a:t>
            </a:r>
          </a:p>
        </p:txBody>
      </p:sp>
      <p:sp>
        <p:nvSpPr>
          <p:cNvPr id="3" name="Slide Number Placeholder 2"/>
          <p:cNvSpPr>
            <a:spLocks noGrp="1"/>
          </p:cNvSpPr>
          <p:nvPr>
            <p:ph type="sldNum" sz="quarter" idx="10"/>
          </p:nvPr>
        </p:nvSpPr>
        <p:spPr/>
        <p:txBody>
          <a:bodyPr/>
          <a:lstStyle/>
          <a:p>
            <a:pPr>
              <a:defRPr/>
            </a:pPr>
            <a:fld id="{0C6FB1CA-9520-4087-83CF-5A474CEF1D1C}" type="slidenum">
              <a:rPr lang="en-US" smtClean="0"/>
              <a:pPr>
                <a:defRPr/>
              </a:pPr>
              <a:t>40</a:t>
            </a:fld>
            <a:endParaRPr lang="en-US" dirty="0"/>
          </a:p>
        </p:txBody>
      </p:sp>
      <p:sp>
        <p:nvSpPr>
          <p:cNvPr id="4" name="Text Placeholder 3"/>
          <p:cNvSpPr>
            <a:spLocks noGrp="1"/>
          </p:cNvSpPr>
          <p:nvPr>
            <p:ph type="body" sz="quarter" idx="12"/>
          </p:nvPr>
        </p:nvSpPr>
        <p:spPr/>
        <p:txBody>
          <a:bodyPr/>
          <a:lstStyle/>
          <a:p>
            <a:r>
              <a:rPr lang="en-US" dirty="0"/>
              <a:t>ACO</a:t>
            </a:r>
          </a:p>
          <a:p>
            <a:r>
              <a:rPr lang="en-US" dirty="0"/>
              <a:t>PO</a:t>
            </a:r>
          </a:p>
          <a:p>
            <a:r>
              <a:rPr lang="en-US" dirty="0"/>
              <a:t>Health System</a:t>
            </a:r>
          </a:p>
          <a:p>
            <a:r>
              <a:rPr lang="en-US" dirty="0"/>
              <a:t>Build the case: it’s all about the downstream cost savings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Forward…	</a:t>
            </a:r>
          </a:p>
        </p:txBody>
      </p:sp>
      <p:sp>
        <p:nvSpPr>
          <p:cNvPr id="3" name="Slide Number Placeholder 2"/>
          <p:cNvSpPr>
            <a:spLocks noGrp="1"/>
          </p:cNvSpPr>
          <p:nvPr>
            <p:ph type="sldNum" sz="quarter" idx="10"/>
          </p:nvPr>
        </p:nvSpPr>
        <p:spPr/>
        <p:txBody>
          <a:bodyPr/>
          <a:lstStyle/>
          <a:p>
            <a:pPr>
              <a:defRPr/>
            </a:pPr>
            <a:fld id="{0C6FB1CA-9520-4087-83CF-5A474CEF1D1C}" type="slidenum">
              <a:rPr lang="en-US" smtClean="0"/>
              <a:pPr>
                <a:defRPr/>
              </a:pPr>
              <a:t>41</a:t>
            </a:fld>
            <a:endParaRPr lang="en-US" dirty="0"/>
          </a:p>
        </p:txBody>
      </p:sp>
      <p:sp>
        <p:nvSpPr>
          <p:cNvPr id="4" name="Text Placeholder 3"/>
          <p:cNvSpPr>
            <a:spLocks noGrp="1"/>
          </p:cNvSpPr>
          <p:nvPr>
            <p:ph type="body" sz="quarter" idx="12"/>
          </p:nvPr>
        </p:nvSpPr>
        <p:spPr/>
        <p:txBody>
          <a:bodyPr/>
          <a:lstStyle/>
          <a:p>
            <a:r>
              <a:rPr lang="en-US" dirty="0"/>
              <a:t>What does this look like for you?</a:t>
            </a:r>
          </a:p>
          <a:p>
            <a:r>
              <a:rPr lang="en-US" dirty="0"/>
              <a:t>What are your next steps? </a:t>
            </a:r>
          </a:p>
          <a:p>
            <a:r>
              <a:rPr lang="en-US" dirty="0"/>
              <a:t>What will you do </a:t>
            </a:r>
            <a:r>
              <a:rPr lang="en-US"/>
              <a:t>this week </a:t>
            </a:r>
            <a:r>
              <a:rPr lang="en-US" dirty="0"/>
              <a:t>towards improving your behavioral health outcomes? </a:t>
            </a:r>
          </a:p>
          <a:p>
            <a:pPr lvl="1"/>
            <a:r>
              <a:rPr lang="en-US" dirty="0"/>
              <a:t>SMART Goals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a:t>
            </a:r>
          </a:p>
        </p:txBody>
      </p:sp>
      <p:sp>
        <p:nvSpPr>
          <p:cNvPr id="3" name="Slide Number Placeholder 2"/>
          <p:cNvSpPr>
            <a:spLocks noGrp="1"/>
          </p:cNvSpPr>
          <p:nvPr>
            <p:ph type="sldNum" sz="quarter" idx="10"/>
          </p:nvPr>
        </p:nvSpPr>
        <p:spPr/>
        <p:txBody>
          <a:bodyPr/>
          <a:lstStyle/>
          <a:p>
            <a:pPr>
              <a:defRPr/>
            </a:pPr>
            <a:fld id="{0C6FB1CA-9520-4087-83CF-5A474CEF1D1C}"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Slide Number Placeholder 2"/>
          <p:cNvSpPr>
            <a:spLocks noGrp="1"/>
          </p:cNvSpPr>
          <p:nvPr>
            <p:ph type="sldNum" sz="quarter" idx="10"/>
          </p:nvPr>
        </p:nvSpPr>
        <p:spPr/>
        <p:txBody>
          <a:bodyPr/>
          <a:lstStyle/>
          <a:p>
            <a:pPr>
              <a:defRPr/>
            </a:pPr>
            <a:fld id="{0C6FB1CA-9520-4087-83CF-5A474CEF1D1C}" type="slidenum">
              <a:rPr lang="en-US" smtClean="0"/>
              <a:pPr>
                <a:defRPr/>
              </a:pPr>
              <a:t>43</a:t>
            </a:fld>
            <a:endParaRPr lang="en-US" dirty="0"/>
          </a:p>
        </p:txBody>
      </p:sp>
      <p:sp>
        <p:nvSpPr>
          <p:cNvPr id="4" name="Text Placeholder 3"/>
          <p:cNvSpPr>
            <a:spLocks noGrp="1"/>
          </p:cNvSpPr>
          <p:nvPr>
            <p:ph type="body" sz="quarter" idx="12"/>
          </p:nvPr>
        </p:nvSpPr>
        <p:spPr/>
        <p:txBody>
          <a:bodyPr/>
          <a:lstStyle/>
          <a:p>
            <a:r>
              <a:rPr lang="en-US" dirty="0" err="1"/>
              <a:t>Melek</a:t>
            </a:r>
            <a:r>
              <a:rPr lang="en-US" dirty="0"/>
              <a:t>  et al.,  Economic Impact of Integrated Medical-Behavioral Healthcare, </a:t>
            </a:r>
            <a:r>
              <a:rPr lang="en-US" dirty="0" err="1"/>
              <a:t>Milliman</a:t>
            </a:r>
            <a:r>
              <a:rPr lang="en-US" dirty="0"/>
              <a:t> 2014</a:t>
            </a:r>
          </a:p>
          <a:p>
            <a:r>
              <a:rPr lang="en-US" dirty="0"/>
              <a:t>Klein and </a:t>
            </a:r>
            <a:r>
              <a:rPr lang="en-US" dirty="0" err="1"/>
              <a:t>Hostetter</a:t>
            </a:r>
            <a:r>
              <a:rPr lang="en-US" dirty="0"/>
              <a:t>, In Focus: Integrating Behavioral Health and Primary Care, Quality Matters Archive, The Commonwealth Fund  Sep 2014</a:t>
            </a:r>
          </a:p>
          <a:p>
            <a:r>
              <a:rPr lang="en-US" dirty="0" err="1"/>
              <a:t>Gerrity</a:t>
            </a:r>
            <a:r>
              <a:rPr lang="en-US" dirty="0"/>
              <a:t> M., Evolving Models of Behavioral Health Integration, Evidence Update 2010-2015, The Milbank Memorial Fund, May 2016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28908"/>
            <a:ext cx="4876800" cy="1447800"/>
          </a:xfrm>
        </p:spPr>
        <p:txBody>
          <a:bodyPr/>
          <a:lstStyle/>
          <a:p>
            <a:r>
              <a:rPr lang="en-US" sz="3600" dirty="0"/>
              <a:t>Thank You!</a:t>
            </a:r>
          </a:p>
        </p:txBody>
      </p:sp>
      <p:sp>
        <p:nvSpPr>
          <p:cNvPr id="3" name="Subtitle 2"/>
          <p:cNvSpPr>
            <a:spLocks noGrp="1"/>
          </p:cNvSpPr>
          <p:nvPr>
            <p:ph type="subTitle" idx="1"/>
          </p:nvPr>
        </p:nvSpPr>
        <p:spPr>
          <a:xfrm>
            <a:off x="457200" y="2743200"/>
            <a:ext cx="5257800" cy="1409877"/>
          </a:xfrm>
        </p:spPr>
        <p:txBody>
          <a:bodyPr/>
          <a:lstStyle/>
          <a:p>
            <a:pPr>
              <a:lnSpc>
                <a:spcPct val="100000"/>
              </a:lnSpc>
              <a:buNone/>
            </a:pPr>
            <a:r>
              <a:rPr lang="en-US" sz="2800" b="1" i="1" dirty="0"/>
              <a:t>Follow us online</a:t>
            </a:r>
          </a:p>
          <a:p>
            <a:pPr>
              <a:lnSpc>
                <a:spcPct val="100000"/>
              </a:lnSpc>
              <a:buNone/>
            </a:pPr>
            <a:r>
              <a:rPr lang="en-US" sz="2800" b="1" i="1" dirty="0"/>
              <a:t>@</a:t>
            </a:r>
            <a:r>
              <a:rPr lang="en-US" sz="2800" b="1" i="1" dirty="0" err="1"/>
              <a:t>LakeSuperiorQIN</a:t>
            </a:r>
            <a:endParaRPr lang="en-US" sz="2800" b="1" dirty="0"/>
          </a:p>
        </p:txBody>
      </p:sp>
      <p:sp>
        <p:nvSpPr>
          <p:cNvPr id="5" name="TextBox 4">
            <a:extLst>
              <a:ext uri="{FF2B5EF4-FFF2-40B4-BE49-F238E27FC236}">
                <a16:creationId xmlns:a16="http://schemas.microsoft.com/office/drawing/2014/main" id="{5039C3B7-1E93-49F2-98B0-027057D1B277}"/>
              </a:ext>
            </a:extLst>
          </p:cNvPr>
          <p:cNvSpPr txBox="1"/>
          <p:nvPr/>
        </p:nvSpPr>
        <p:spPr>
          <a:xfrm>
            <a:off x="457200" y="4419600"/>
            <a:ext cx="4343400" cy="1023357"/>
          </a:xfrm>
          <a:prstGeom prst="rect">
            <a:avLst/>
          </a:prstGeom>
          <a:noFill/>
        </p:spPr>
        <p:txBody>
          <a:bodyPr wrap="square" rtlCol="0">
            <a:spAutoFit/>
          </a:bodyPr>
          <a:lstStyle/>
          <a:p>
            <a:pPr>
              <a:lnSpc>
                <a:spcPct val="110000"/>
              </a:lnSpc>
              <a:defRPr/>
            </a:pPr>
            <a:r>
              <a:rPr lang="en-US" sz="1100" dirty="0">
                <a:solidFill>
                  <a:schemeClr val="bg1"/>
                </a:solidFill>
              </a:rPr>
              <a:t>This material was prepared by Lake Superior Quality Innovation Network, under contract with the Centers for Medicare &amp; Medicaid Services (CMS), an agency of the U.S. Department of Health and Human Services. The materials do not necessarily reflect CMS policy. </a:t>
            </a:r>
            <a:r>
              <a:rPr lang="en-US" sz="1100">
                <a:solidFill>
                  <a:schemeClr val="bg1"/>
                </a:solidFill>
              </a:rPr>
              <a:t>11SOW-MI-G1-17-83 101217</a:t>
            </a:r>
            <a:endParaRPr lang="en-US" sz="1100" dirty="0">
              <a:solidFill>
                <a:schemeClr val="bg1"/>
              </a:solidFill>
            </a:endParaRPr>
          </a:p>
        </p:txBody>
      </p:sp>
    </p:spTree>
    <p:extLst>
      <p:ext uri="{BB962C8B-B14F-4D97-AF65-F5344CB8AC3E}">
        <p14:creationId xmlns:p14="http://schemas.microsoft.com/office/powerpoint/2010/main" val="2746576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Quadruple Aim</a:t>
            </a:r>
          </a:p>
        </p:txBody>
      </p:sp>
      <p:sp>
        <p:nvSpPr>
          <p:cNvPr id="4" name="Slide Number Placeholder 3"/>
          <p:cNvSpPr>
            <a:spLocks noGrp="1"/>
          </p:cNvSpPr>
          <p:nvPr>
            <p:ph type="sldNum" sz="quarter" idx="10"/>
          </p:nvPr>
        </p:nvSpPr>
        <p:spPr/>
        <p:txBody>
          <a:bodyPr/>
          <a:lstStyle/>
          <a:p>
            <a:pPr>
              <a:defRPr/>
            </a:pPr>
            <a:fld id="{36355955-99AD-2C47-AB89-1E2F3C8FB03C}" type="slidenum">
              <a:rPr lang="en-US" smtClean="0"/>
              <a:pPr>
                <a:defRPr/>
              </a:pPr>
              <a:t>5</a:t>
            </a:fld>
            <a:endParaRPr lang="en-US" dirty="0"/>
          </a:p>
        </p:txBody>
      </p:sp>
      <p:sp>
        <p:nvSpPr>
          <p:cNvPr id="34818" name="AutoShape 2" descr="Image result for quadruple a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0" name="Picture 4" descr="better care, more satisfied patients, lower total medical costs, more satisfied providers" title="Quadruple aim"/>
          <p:cNvPicPr>
            <a:picLocks noChangeAspect="1" noChangeArrowheads="1"/>
          </p:cNvPicPr>
          <p:nvPr/>
        </p:nvPicPr>
        <p:blipFill>
          <a:blip r:embed="rId2"/>
          <a:srcRect/>
          <a:stretch>
            <a:fillRect/>
          </a:stretch>
        </p:blipFill>
        <p:spPr bwMode="auto">
          <a:xfrm>
            <a:off x="1447800" y="1852612"/>
            <a:ext cx="3429000" cy="324453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hart 9" descr="behavioral - 5%&#10;Genetic - 30%&#10;Socioeconomic - 15%&#10;Environment - 5%&#10;Health care - 10%" title="Leading determinants of overall health are behavioral"/>
          <p:cNvGraphicFramePr>
            <a:graphicFrameLocks/>
          </p:cNvGraphicFramePr>
          <p:nvPr>
            <p:extLst>
              <p:ext uri="{D42A27DB-BD31-4B8C-83A1-F6EECF244321}">
                <p14:modId xmlns:p14="http://schemas.microsoft.com/office/powerpoint/2010/main" val="3423257572"/>
              </p:ext>
            </p:extLst>
          </p:nvPr>
        </p:nvGraphicFramePr>
        <p:xfrm>
          <a:off x="762000" y="1295400"/>
          <a:ext cx="7629525" cy="4394200"/>
        </p:xfrm>
        <a:graphic>
          <a:graphicData uri="http://schemas.openxmlformats.org/presentationml/2006/ole">
            <mc:AlternateContent xmlns:mc="http://schemas.openxmlformats.org/markup-compatibility/2006">
              <mc:Choice xmlns:v="urn:schemas-microsoft-com:vml" Requires="v">
                <p:oleObj spid="_x0000_s1038" r:id="rId4" imgW="5834378" imgH="3907875" progId="">
                  <p:embed/>
                </p:oleObj>
              </mc:Choice>
              <mc:Fallback>
                <p:oleObj r:id="rId4" imgW="5834378" imgH="3907875"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295400"/>
                        <a:ext cx="7629525" cy="439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5" name="AutoShape 4"/>
          <p:cNvSpPr>
            <a:spLocks/>
          </p:cNvSpPr>
          <p:nvPr/>
        </p:nvSpPr>
        <p:spPr bwMode="auto">
          <a:xfrm>
            <a:off x="2555875" y="6473031"/>
            <a:ext cx="4038600" cy="496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p:spPr>
        <p:txBody>
          <a:bodyPr lIns="0" tIns="0" rIns="0" bIns="0"/>
          <a:lstStyle>
            <a:lvl1pPr>
              <a:defRPr>
                <a:solidFill>
                  <a:srgbClr val="000000"/>
                </a:solidFill>
                <a:latin typeface="Times New Roman" pitchFamily="18" charset="0"/>
                <a:ea typeface="Helvetica" charset="0"/>
                <a:cs typeface="Helvetica" charset="0"/>
                <a:sym typeface="Times New Roman" pitchFamily="18" charset="0"/>
              </a:defRPr>
            </a:lvl1pPr>
            <a:lvl2pPr marL="742950" indent="-285750">
              <a:defRPr>
                <a:solidFill>
                  <a:srgbClr val="000000"/>
                </a:solidFill>
                <a:latin typeface="Times New Roman" pitchFamily="18" charset="0"/>
                <a:ea typeface="Helvetica" charset="0"/>
                <a:cs typeface="Helvetica" charset="0"/>
                <a:sym typeface="Times New Roman" pitchFamily="18" charset="0"/>
              </a:defRPr>
            </a:lvl2pPr>
            <a:lvl3pPr marL="1143000" indent="-228600">
              <a:defRPr>
                <a:solidFill>
                  <a:srgbClr val="000000"/>
                </a:solidFill>
                <a:latin typeface="Times New Roman" pitchFamily="18" charset="0"/>
                <a:ea typeface="Helvetica" charset="0"/>
                <a:cs typeface="Helvetica" charset="0"/>
                <a:sym typeface="Times New Roman" pitchFamily="18" charset="0"/>
              </a:defRPr>
            </a:lvl3pPr>
            <a:lvl4pPr marL="1600200" indent="-228600">
              <a:defRPr>
                <a:solidFill>
                  <a:srgbClr val="000000"/>
                </a:solidFill>
                <a:latin typeface="Times New Roman" pitchFamily="18" charset="0"/>
                <a:ea typeface="Helvetica" charset="0"/>
                <a:cs typeface="Helvetica" charset="0"/>
                <a:sym typeface="Times New Roman" pitchFamily="18" charset="0"/>
              </a:defRPr>
            </a:lvl4pPr>
            <a:lvl5pPr marL="2057400" indent="-228600">
              <a:defRPr>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9pPr>
          </a:lstStyle>
          <a:p>
            <a:pPr eaLnBrk="1">
              <a:buSzPct val="100000"/>
              <a:defRPr/>
            </a:pPr>
            <a:r>
              <a:rPr lang="en-US" altLang="en-US" sz="1000" dirty="0">
                <a:solidFill>
                  <a:schemeClr val="tx1">
                    <a:lumMod val="65000"/>
                    <a:lumOff val="35000"/>
                  </a:schemeClr>
                </a:solidFill>
                <a:latin typeface="Arial" pitchFamily="34" charset="0"/>
                <a:cs typeface="Arial" pitchFamily="34" charset="0"/>
                <a:sym typeface="Arial" pitchFamily="34" charset="0"/>
              </a:rPr>
              <a:t>Sources: </a:t>
            </a:r>
            <a:r>
              <a:rPr lang="en-US" altLang="en-US" sz="1000" baseline="30000" dirty="0">
                <a:solidFill>
                  <a:schemeClr val="tx1">
                    <a:lumMod val="65000"/>
                    <a:lumOff val="35000"/>
                  </a:schemeClr>
                </a:solidFill>
                <a:latin typeface="Arial" pitchFamily="34" charset="0"/>
                <a:cs typeface="Arial" pitchFamily="34" charset="0"/>
                <a:sym typeface="Arial" pitchFamily="34" charset="0"/>
              </a:rPr>
              <a:t>1</a:t>
            </a:r>
            <a:r>
              <a:rPr lang="en-US" altLang="en-US" sz="1000" dirty="0">
                <a:solidFill>
                  <a:schemeClr val="tx1">
                    <a:lumMod val="65000"/>
                    <a:lumOff val="35000"/>
                  </a:schemeClr>
                </a:solidFill>
                <a:latin typeface="Arial" pitchFamily="34" charset="0"/>
                <a:cs typeface="Arial" pitchFamily="34" charset="0"/>
                <a:sym typeface="Arial" pitchFamily="34" charset="0"/>
              </a:rPr>
              <a:t>McGinnis JM et al. JAMA 1993; 270:2207-12. </a:t>
            </a:r>
            <a:r>
              <a:rPr lang="en-US" altLang="en-US" sz="1000" baseline="30000" dirty="0">
                <a:solidFill>
                  <a:schemeClr val="tx1">
                    <a:lumMod val="65000"/>
                    <a:lumOff val="35000"/>
                  </a:schemeClr>
                </a:solidFill>
                <a:latin typeface="Arial" pitchFamily="34" charset="0"/>
                <a:cs typeface="Arial" pitchFamily="34" charset="0"/>
                <a:sym typeface="Arial" pitchFamily="34" charset="0"/>
              </a:rPr>
              <a:t>2</a:t>
            </a:r>
            <a:r>
              <a:rPr lang="en-US" altLang="en-US" sz="1000" dirty="0">
                <a:solidFill>
                  <a:schemeClr val="tx1">
                    <a:lumMod val="65000"/>
                    <a:lumOff val="35000"/>
                  </a:schemeClr>
                </a:solidFill>
                <a:latin typeface="Arial" pitchFamily="34" charset="0"/>
                <a:cs typeface="Arial" pitchFamily="34" charset="0"/>
                <a:sym typeface="Arial" pitchFamily="34" charset="0"/>
              </a:rPr>
              <a:t>Mokdad AH, et al. JAMA 2004; 291:1230-1245.</a:t>
            </a:r>
            <a:endParaRPr lang="en-US" altLang="en-US" dirty="0">
              <a:solidFill>
                <a:schemeClr val="tx1">
                  <a:lumMod val="65000"/>
                  <a:lumOff val="35000"/>
                </a:schemeClr>
              </a:solidFill>
              <a:latin typeface="Calibri" pitchFamily="34" charset="0"/>
              <a:cs typeface="Arial" pitchFamily="34" charset="0"/>
              <a:sym typeface="Calibri" pitchFamily="34" charset="0"/>
            </a:endParaRPr>
          </a:p>
        </p:txBody>
      </p:sp>
      <p:sp>
        <p:nvSpPr>
          <p:cNvPr id="21508" name="Rectangle 2"/>
          <p:cNvSpPr txBox="1">
            <a:spLocks/>
          </p:cNvSpPr>
          <p:nvPr/>
        </p:nvSpPr>
        <p:spPr bwMode="auto">
          <a:xfrm>
            <a:off x="612775" y="171450"/>
            <a:ext cx="3962400" cy="1036638"/>
          </a:xfrm>
          <a:prstGeom prst="rect">
            <a:avLst/>
          </a:prstGeom>
          <a:noFill/>
          <a:ln>
            <a:noFill/>
          </a:ln>
          <a:extLst/>
        </p:spPr>
        <p:txBody>
          <a:bodyPr lIns="0" tIns="0" rIns="0" bIns="0" anchor="ctr"/>
          <a:lstStyle>
            <a:lvl1pPr>
              <a:defRPr>
                <a:solidFill>
                  <a:srgbClr val="000000"/>
                </a:solidFill>
                <a:latin typeface="Times New Roman" pitchFamily="18" charset="0"/>
                <a:ea typeface="Helvetica" charset="0"/>
                <a:cs typeface="Helvetica" charset="0"/>
                <a:sym typeface="Times New Roman" pitchFamily="18" charset="0"/>
              </a:defRPr>
            </a:lvl1pPr>
            <a:lvl2pPr marL="742950" indent="-285750">
              <a:defRPr>
                <a:solidFill>
                  <a:srgbClr val="000000"/>
                </a:solidFill>
                <a:latin typeface="Times New Roman" pitchFamily="18" charset="0"/>
                <a:ea typeface="Helvetica" charset="0"/>
                <a:cs typeface="Helvetica" charset="0"/>
                <a:sym typeface="Times New Roman" pitchFamily="18" charset="0"/>
              </a:defRPr>
            </a:lvl2pPr>
            <a:lvl3pPr marL="1143000" indent="-228600">
              <a:defRPr>
                <a:solidFill>
                  <a:srgbClr val="000000"/>
                </a:solidFill>
                <a:latin typeface="Times New Roman" pitchFamily="18" charset="0"/>
                <a:ea typeface="Helvetica" charset="0"/>
                <a:cs typeface="Helvetica" charset="0"/>
                <a:sym typeface="Times New Roman" pitchFamily="18" charset="0"/>
              </a:defRPr>
            </a:lvl3pPr>
            <a:lvl4pPr marL="1600200" indent="-228600">
              <a:defRPr>
                <a:solidFill>
                  <a:srgbClr val="000000"/>
                </a:solidFill>
                <a:latin typeface="Times New Roman" pitchFamily="18" charset="0"/>
                <a:ea typeface="Helvetica" charset="0"/>
                <a:cs typeface="Helvetica" charset="0"/>
                <a:sym typeface="Times New Roman" pitchFamily="18" charset="0"/>
              </a:defRPr>
            </a:lvl4pPr>
            <a:lvl5pPr marL="2057400" indent="-228600">
              <a:defRPr>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9pPr>
          </a:lstStyle>
          <a:p>
            <a:pPr eaLnBrk="1" hangingPunct="1">
              <a:defRPr/>
            </a:pPr>
            <a:r>
              <a:rPr lang="en-US" altLang="en-US" sz="2800" dirty="0">
                <a:solidFill>
                  <a:srgbClr val="00B0F0"/>
                </a:solidFill>
                <a:latin typeface="+mj-lt"/>
              </a:rPr>
              <a:t> </a:t>
            </a:r>
            <a:endParaRPr lang="en-US" altLang="en-US" sz="3600" dirty="0">
              <a:solidFill>
                <a:srgbClr val="00B0F0"/>
              </a:solidFill>
              <a:latin typeface="+mj-lt"/>
            </a:endParaRPr>
          </a:p>
        </p:txBody>
      </p:sp>
      <p:sp>
        <p:nvSpPr>
          <p:cNvPr id="2053" name="Slide Number Placeholder 1"/>
          <p:cNvSpPr>
            <a:spLocks noGrp="1"/>
          </p:cNvSpPr>
          <p:nvPr>
            <p:ph type="sldNum" sz="quarter" idx="4294967295"/>
          </p:nvPr>
        </p:nvSpPr>
        <p:spPr bwMode="auto">
          <a:xfrm>
            <a:off x="612775" y="6356350"/>
            <a:ext cx="377825" cy="365125"/>
          </a:xfrm>
          <a:prstGeom prst="rect">
            <a:avLst/>
          </a:prstGeom>
          <a:noFill/>
          <a:ln>
            <a:miter lim="800000"/>
            <a:headEnd/>
            <a:tailEnd/>
          </a:ln>
        </p:spPr>
        <p:txBody>
          <a:bodyPr/>
          <a:lstStyle/>
          <a:p>
            <a:fld id="{55C62A0C-B3BE-401E-AB7B-5B34AFB4351F}" type="slidenum">
              <a:rPr lang="en-US" altLang="en-US" sz="1400">
                <a:solidFill>
                  <a:srgbClr val="464653"/>
                </a:solidFill>
              </a:rPr>
              <a:pPr/>
              <a:t>6</a:t>
            </a:fld>
            <a:endParaRPr lang="en-US" altLang="en-US" sz="1000">
              <a:solidFill>
                <a:srgbClr val="464653"/>
              </a:solidFill>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Social Determinants of Health</a:t>
            </a:r>
          </a:p>
        </p:txBody>
      </p:sp>
      <p:sp>
        <p:nvSpPr>
          <p:cNvPr id="5" name="Slide Number Placeholder 4"/>
          <p:cNvSpPr>
            <a:spLocks noGrp="1"/>
          </p:cNvSpPr>
          <p:nvPr>
            <p:ph type="sldNum" sz="quarter" idx="10"/>
          </p:nvPr>
        </p:nvSpPr>
        <p:spPr/>
        <p:txBody>
          <a:bodyPr/>
          <a:lstStyle/>
          <a:p>
            <a:pPr>
              <a:defRPr/>
            </a:pPr>
            <a:fld id="{858CF18D-40E8-F64E-8CF2-8D54E126C5A5}" type="slidenum">
              <a:rPr lang="en-US" smtClean="0"/>
              <a:pPr>
                <a:defRPr/>
              </a:pPr>
              <a:t>7</a:t>
            </a:fld>
            <a:endParaRPr lang="en-US" dirty="0"/>
          </a:p>
        </p:txBody>
      </p:sp>
      <p:pic>
        <p:nvPicPr>
          <p:cNvPr id="93186" name="Picture 2" descr="Lots of social factors impact a patient's health" title="Social determinants of health"/>
          <p:cNvPicPr>
            <a:picLocks noChangeAspect="1" noChangeArrowheads="1"/>
          </p:cNvPicPr>
          <p:nvPr/>
        </p:nvPicPr>
        <p:blipFill>
          <a:blip r:embed="rId2"/>
          <a:srcRect/>
          <a:stretch>
            <a:fillRect/>
          </a:stretch>
        </p:blipFill>
        <p:spPr bwMode="auto">
          <a:xfrm>
            <a:off x="1371600" y="1143000"/>
            <a:ext cx="6708642" cy="5029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Psychological Factors</a:t>
            </a:r>
          </a:p>
        </p:txBody>
      </p:sp>
      <p:sp>
        <p:nvSpPr>
          <p:cNvPr id="3" name="Content Placeholder 2"/>
          <p:cNvSpPr>
            <a:spLocks noGrp="1"/>
          </p:cNvSpPr>
          <p:nvPr>
            <p:ph sz="half" idx="1"/>
          </p:nvPr>
        </p:nvSpPr>
        <p:spPr/>
        <p:txBody>
          <a:bodyPr/>
          <a:lstStyle/>
          <a:p>
            <a:r>
              <a:rPr lang="en-US" dirty="0"/>
              <a:t>Health Behaviors</a:t>
            </a:r>
          </a:p>
          <a:p>
            <a:r>
              <a:rPr lang="en-US" dirty="0"/>
              <a:t>Health Beliefs</a:t>
            </a:r>
          </a:p>
          <a:p>
            <a:r>
              <a:rPr lang="en-US" dirty="0"/>
              <a:t>Self-Efficacy</a:t>
            </a:r>
          </a:p>
          <a:p>
            <a:r>
              <a:rPr lang="en-US" dirty="0"/>
              <a:t>Trust/Mistrust of the Health System</a:t>
            </a:r>
          </a:p>
          <a:p>
            <a:r>
              <a:rPr lang="en-US" dirty="0"/>
              <a:t>Stress</a:t>
            </a:r>
          </a:p>
        </p:txBody>
      </p:sp>
      <p:sp>
        <p:nvSpPr>
          <p:cNvPr id="4" name="Slide Number Placeholder 3"/>
          <p:cNvSpPr>
            <a:spLocks noGrp="1"/>
          </p:cNvSpPr>
          <p:nvPr>
            <p:ph type="sldNum" sz="quarter" idx="10"/>
          </p:nvPr>
        </p:nvSpPr>
        <p:spPr/>
        <p:txBody>
          <a:bodyPr/>
          <a:lstStyle/>
          <a:p>
            <a:pPr>
              <a:defRPr/>
            </a:pPr>
            <a:fld id="{765384AD-54E3-4239-BCED-B8BB32BF68D1}"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AutoShape 3"/>
          <p:cNvSpPr>
            <a:spLocks/>
          </p:cNvSpPr>
          <p:nvPr/>
        </p:nvSpPr>
        <p:spPr bwMode="auto">
          <a:xfrm>
            <a:off x="349250" y="1208088"/>
            <a:ext cx="8794750" cy="4610100"/>
          </a:xfrm>
          <a:custGeom>
            <a:avLst/>
            <a:gdLst>
              <a:gd name="T0" fmla="*/ 4382294 w 21600"/>
              <a:gd name="T1" fmla="*/ 1547813 h 21600"/>
              <a:gd name="T2" fmla="*/ 4382294 w 21600"/>
              <a:gd name="T3" fmla="*/ 1547813 h 21600"/>
              <a:gd name="T4" fmla="*/ 4382294 w 21600"/>
              <a:gd name="T5" fmla="*/ 1547813 h 21600"/>
              <a:gd name="T6" fmla="*/ 4382294 w 21600"/>
              <a:gd name="T7" fmla="*/ 154781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p:spPr>
        <p:txBody>
          <a:bodyPr lIns="0" tIns="0" rIns="0" bIns="0"/>
          <a:lstStyle/>
          <a:p>
            <a:pPr marL="461963" indent="-231775" eaLnBrk="1">
              <a:defRPr/>
            </a:pPr>
            <a:r>
              <a:rPr lang="en-US" altLang="en-US" sz="2800" dirty="0">
                <a:solidFill>
                  <a:schemeClr val="tx1">
                    <a:lumMod val="75000"/>
                    <a:lumOff val="25000"/>
                  </a:schemeClr>
                </a:solidFill>
                <a:latin typeface="+mn-lt"/>
                <a:ea typeface="Helvetica" charset="0"/>
                <a:cs typeface="Arial" pitchFamily="34" charset="0"/>
                <a:sym typeface="Arial" pitchFamily="34" charset="0"/>
              </a:rPr>
              <a:t>Behavioral Health is </a:t>
            </a:r>
            <a:r>
              <a:rPr lang="en-US" altLang="en-US" sz="2800" b="1" i="1" u="sng" dirty="0">
                <a:solidFill>
                  <a:schemeClr val="accent5">
                    <a:lumMod val="50000"/>
                  </a:schemeClr>
                </a:solidFill>
                <a:latin typeface="+mn-lt"/>
                <a:ea typeface="Helvetica" charset="0"/>
                <a:cs typeface="Arial" pitchFamily="34" charset="0"/>
                <a:sym typeface="Arial" pitchFamily="34" charset="0"/>
              </a:rPr>
              <a:t>Highly Prevalent</a:t>
            </a:r>
            <a:r>
              <a:rPr lang="en-US" altLang="en-US" sz="2800" b="1" i="1" dirty="0">
                <a:solidFill>
                  <a:schemeClr val="accent5">
                    <a:lumMod val="50000"/>
                  </a:schemeClr>
                </a:solidFill>
                <a:latin typeface="+mn-lt"/>
                <a:ea typeface="Helvetica" charset="0"/>
                <a:cs typeface="Arial" pitchFamily="34" charset="0"/>
                <a:sym typeface="Arial" pitchFamily="34" charset="0"/>
              </a:rPr>
              <a:t> </a:t>
            </a:r>
            <a:r>
              <a:rPr lang="en-US" altLang="en-US" sz="2800" dirty="0">
                <a:solidFill>
                  <a:schemeClr val="tx1">
                    <a:lumMod val="75000"/>
                    <a:lumOff val="25000"/>
                  </a:schemeClr>
                </a:solidFill>
                <a:latin typeface="+mn-lt"/>
                <a:ea typeface="Helvetica" charset="0"/>
                <a:cs typeface="Arial" pitchFamily="34" charset="0"/>
                <a:sym typeface="Arial" pitchFamily="34" charset="0"/>
              </a:rPr>
              <a:t>in Primary Care</a:t>
            </a:r>
            <a:endParaRPr lang="en-US" altLang="en-US" sz="2000" baseline="30000" dirty="0">
              <a:latin typeface="+mn-lt"/>
              <a:ea typeface="Helvetica" charset="0"/>
              <a:cs typeface="Arial" pitchFamily="34" charset="0"/>
              <a:sym typeface="Arial" pitchFamily="34" charset="0"/>
            </a:endParaRPr>
          </a:p>
          <a:p>
            <a:pPr marL="461963" indent="-231775" eaLnBrk="1">
              <a:spcBef>
                <a:spcPts val="600"/>
              </a:spcBef>
              <a:buSzPct val="100000"/>
              <a:buFont typeface="Arial" pitchFamily="34" charset="0"/>
              <a:buChar char="•"/>
              <a:defRPr/>
            </a:pPr>
            <a:r>
              <a:rPr lang="en-US" altLang="en-US" sz="2200" b="1" dirty="0">
                <a:solidFill>
                  <a:schemeClr val="accent5">
                    <a:lumMod val="50000"/>
                  </a:schemeClr>
                </a:solidFill>
                <a:latin typeface="+mn-lt"/>
                <a:ea typeface="Helvetica" charset="0"/>
                <a:cs typeface="Arial" pitchFamily="34" charset="0"/>
                <a:sym typeface="Arial" pitchFamily="34" charset="0"/>
              </a:rPr>
              <a:t>84% </a:t>
            </a:r>
            <a:r>
              <a:rPr lang="en-US" altLang="en-US" sz="2200" dirty="0">
                <a:solidFill>
                  <a:schemeClr val="tx1">
                    <a:lumMod val="75000"/>
                    <a:lumOff val="25000"/>
                  </a:schemeClr>
                </a:solidFill>
                <a:latin typeface="+mn-lt"/>
                <a:ea typeface="Helvetica" charset="0"/>
                <a:cs typeface="Arial" pitchFamily="34" charset="0"/>
                <a:sym typeface="Arial" pitchFamily="34" charset="0"/>
              </a:rPr>
              <a:t>of the time, the 14 most common physical complaints have no identifiable organic etiology</a:t>
            </a:r>
            <a:r>
              <a:rPr lang="en-US" altLang="en-US" sz="2200" baseline="30000" dirty="0">
                <a:solidFill>
                  <a:schemeClr val="tx1">
                    <a:lumMod val="75000"/>
                    <a:lumOff val="25000"/>
                  </a:schemeClr>
                </a:solidFill>
                <a:latin typeface="+mn-lt"/>
                <a:ea typeface="Helvetica" charset="0"/>
                <a:cs typeface="Arial" pitchFamily="34" charset="0"/>
                <a:sym typeface="Arial" pitchFamily="34" charset="0"/>
              </a:rPr>
              <a:t>1</a:t>
            </a:r>
          </a:p>
          <a:p>
            <a:pPr marL="461963" indent="-231775" eaLnBrk="1">
              <a:spcBef>
                <a:spcPts val="600"/>
              </a:spcBef>
              <a:buSzPct val="100000"/>
              <a:buFont typeface="Arial" pitchFamily="34" charset="0"/>
              <a:buChar char="•"/>
              <a:defRPr/>
            </a:pPr>
            <a:r>
              <a:rPr lang="en-US" altLang="en-US" sz="2200" b="1" dirty="0">
                <a:solidFill>
                  <a:schemeClr val="accent5">
                    <a:lumMod val="50000"/>
                  </a:schemeClr>
                </a:solidFill>
                <a:latin typeface="+mn-lt"/>
                <a:ea typeface="Helvetica" charset="0"/>
                <a:cs typeface="Arial" pitchFamily="34" charset="0"/>
                <a:sym typeface="Arial" pitchFamily="34" charset="0"/>
              </a:rPr>
              <a:t>80% </a:t>
            </a:r>
            <a:r>
              <a:rPr lang="en-US" altLang="en-US" sz="2200" dirty="0">
                <a:solidFill>
                  <a:schemeClr val="tx1">
                    <a:lumMod val="75000"/>
                    <a:lumOff val="25000"/>
                  </a:schemeClr>
                </a:solidFill>
                <a:latin typeface="+mn-lt"/>
                <a:ea typeface="Helvetica" charset="0"/>
                <a:cs typeface="Arial" pitchFamily="34" charset="0"/>
                <a:sym typeface="Arial" pitchFamily="34" charset="0"/>
              </a:rPr>
              <a:t>of individuals with a behavioral health disorder will visit primary care at least 1 time in a calendar year</a:t>
            </a:r>
            <a:r>
              <a:rPr lang="en-US" altLang="en-US" sz="2200" baseline="30000" dirty="0">
                <a:solidFill>
                  <a:schemeClr val="tx1">
                    <a:lumMod val="75000"/>
                    <a:lumOff val="25000"/>
                  </a:schemeClr>
                </a:solidFill>
                <a:latin typeface="+mn-lt"/>
                <a:ea typeface="Helvetica" charset="0"/>
                <a:cs typeface="Arial" pitchFamily="34" charset="0"/>
                <a:sym typeface="Arial" pitchFamily="34" charset="0"/>
              </a:rPr>
              <a:t>2</a:t>
            </a:r>
          </a:p>
          <a:p>
            <a:pPr marL="461963" indent="-231775" eaLnBrk="1">
              <a:spcBef>
                <a:spcPts val="600"/>
              </a:spcBef>
              <a:buSzPct val="100000"/>
              <a:buFont typeface="Arial" pitchFamily="34" charset="0"/>
              <a:buChar char="•"/>
              <a:defRPr/>
            </a:pPr>
            <a:r>
              <a:rPr lang="en-US" altLang="en-US" sz="2200" b="1" dirty="0">
                <a:solidFill>
                  <a:schemeClr val="accent5">
                    <a:lumMod val="50000"/>
                  </a:schemeClr>
                </a:solidFill>
                <a:latin typeface="+mn-lt"/>
                <a:ea typeface="Helvetica" charset="0"/>
                <a:cs typeface="Arial" pitchFamily="34" charset="0"/>
                <a:sym typeface="Arial" pitchFamily="34" charset="0"/>
              </a:rPr>
              <a:t>50% </a:t>
            </a:r>
            <a:r>
              <a:rPr lang="en-US" altLang="en-US" sz="2200" dirty="0">
                <a:solidFill>
                  <a:schemeClr val="tx1">
                    <a:lumMod val="75000"/>
                    <a:lumOff val="25000"/>
                  </a:schemeClr>
                </a:solidFill>
                <a:latin typeface="+mn-lt"/>
                <a:ea typeface="Helvetica" charset="0"/>
                <a:cs typeface="Arial" pitchFamily="34" charset="0"/>
                <a:sym typeface="Arial" pitchFamily="34" charset="0"/>
              </a:rPr>
              <a:t>of all behavioral health disorders are treated in primary care</a:t>
            </a:r>
            <a:r>
              <a:rPr lang="en-US" altLang="en-US" sz="2200" baseline="30000" dirty="0">
                <a:solidFill>
                  <a:schemeClr val="tx1">
                    <a:lumMod val="75000"/>
                    <a:lumOff val="25000"/>
                  </a:schemeClr>
                </a:solidFill>
                <a:latin typeface="+mn-lt"/>
                <a:ea typeface="Helvetica" charset="0"/>
                <a:cs typeface="Arial" pitchFamily="34" charset="0"/>
                <a:sym typeface="Arial" pitchFamily="34" charset="0"/>
              </a:rPr>
              <a:t>3 </a:t>
            </a:r>
            <a:r>
              <a:rPr lang="en-US" altLang="en-US" dirty="0">
                <a:solidFill>
                  <a:schemeClr val="tx1">
                    <a:lumMod val="75000"/>
                    <a:lumOff val="25000"/>
                  </a:schemeClr>
                </a:solidFill>
                <a:latin typeface="+mn-lt"/>
                <a:ea typeface="Helvetica" charset="0"/>
                <a:cs typeface="Arial" pitchFamily="34" charset="0"/>
                <a:sym typeface="Arial" pitchFamily="34" charset="0"/>
              </a:rPr>
              <a:t>(92% with elderly) </a:t>
            </a:r>
            <a:endParaRPr lang="en-US" altLang="en-US" baseline="30000" dirty="0">
              <a:solidFill>
                <a:schemeClr val="tx1">
                  <a:lumMod val="75000"/>
                  <a:lumOff val="25000"/>
                </a:schemeClr>
              </a:solidFill>
              <a:latin typeface="+mn-lt"/>
              <a:ea typeface="Helvetica" charset="0"/>
              <a:cs typeface="Arial" pitchFamily="34" charset="0"/>
              <a:sym typeface="Arial" pitchFamily="34" charset="0"/>
            </a:endParaRPr>
          </a:p>
          <a:p>
            <a:pPr marL="461963" indent="-231775" eaLnBrk="1">
              <a:spcBef>
                <a:spcPts val="600"/>
              </a:spcBef>
              <a:buSzPct val="100000"/>
              <a:buFont typeface="Arial" pitchFamily="34" charset="0"/>
              <a:buChar char="•"/>
              <a:defRPr/>
            </a:pPr>
            <a:r>
              <a:rPr lang="en-US" altLang="en-US" sz="2200" b="1" dirty="0">
                <a:solidFill>
                  <a:schemeClr val="accent5">
                    <a:lumMod val="50000"/>
                  </a:schemeClr>
                </a:solidFill>
                <a:latin typeface="+mn-lt"/>
                <a:ea typeface="Helvetica" charset="0"/>
                <a:cs typeface="Arial" pitchFamily="34" charset="0"/>
                <a:sym typeface="Arial" pitchFamily="34" charset="0"/>
              </a:rPr>
              <a:t>20-40% </a:t>
            </a:r>
            <a:r>
              <a:rPr lang="en-US" altLang="en-US" sz="2200" dirty="0">
                <a:solidFill>
                  <a:schemeClr val="tx1">
                    <a:lumMod val="75000"/>
                    <a:lumOff val="25000"/>
                  </a:schemeClr>
                </a:solidFill>
                <a:latin typeface="+mn-lt"/>
                <a:ea typeface="Helvetica" charset="0"/>
                <a:cs typeface="Arial" pitchFamily="34" charset="0"/>
                <a:sym typeface="Arial" pitchFamily="34" charset="0"/>
              </a:rPr>
              <a:t>of primary care patients have behavioral health needs</a:t>
            </a:r>
            <a:r>
              <a:rPr lang="en-US" altLang="en-US" sz="2200" baseline="30000" dirty="0">
                <a:solidFill>
                  <a:schemeClr val="tx1">
                    <a:lumMod val="75000"/>
                    <a:lumOff val="25000"/>
                  </a:schemeClr>
                </a:solidFill>
                <a:latin typeface="+mn-lt"/>
                <a:ea typeface="Helvetica" charset="0"/>
                <a:cs typeface="Arial" pitchFamily="34" charset="0"/>
                <a:sym typeface="Arial" pitchFamily="34" charset="0"/>
              </a:rPr>
              <a:t>4</a:t>
            </a:r>
            <a:endParaRPr lang="en-US" altLang="en-US" sz="2200" dirty="0">
              <a:solidFill>
                <a:schemeClr val="tx1">
                  <a:lumMod val="75000"/>
                  <a:lumOff val="25000"/>
                </a:schemeClr>
              </a:solidFill>
              <a:latin typeface="+mn-lt"/>
              <a:ea typeface="Helvetica" charset="0"/>
              <a:cs typeface="Arial" pitchFamily="34" charset="0"/>
              <a:sym typeface="Arial" pitchFamily="34" charset="0"/>
            </a:endParaRPr>
          </a:p>
          <a:p>
            <a:pPr marL="461963" indent="-231775" eaLnBrk="1">
              <a:spcBef>
                <a:spcPts val="600"/>
              </a:spcBef>
              <a:buSzPct val="100000"/>
              <a:buFont typeface="Arial" pitchFamily="34" charset="0"/>
              <a:buChar char="•"/>
              <a:defRPr/>
            </a:pPr>
            <a:r>
              <a:rPr lang="en-US" altLang="en-US" sz="2200" b="1" dirty="0">
                <a:solidFill>
                  <a:schemeClr val="accent5">
                    <a:lumMod val="50000"/>
                  </a:schemeClr>
                </a:solidFill>
                <a:latin typeface="+mn-lt"/>
                <a:ea typeface="Helvetica" charset="0"/>
                <a:cs typeface="Arial" pitchFamily="34" charset="0"/>
                <a:sym typeface="Arial" pitchFamily="34" charset="0"/>
              </a:rPr>
              <a:t>48% </a:t>
            </a:r>
            <a:r>
              <a:rPr lang="en-US" altLang="en-US" sz="2200" dirty="0">
                <a:solidFill>
                  <a:schemeClr val="tx1">
                    <a:lumMod val="75000"/>
                    <a:lumOff val="25000"/>
                  </a:schemeClr>
                </a:solidFill>
                <a:latin typeface="+mn-lt"/>
                <a:ea typeface="Helvetica" charset="0"/>
                <a:cs typeface="Arial" pitchFamily="34" charset="0"/>
                <a:sym typeface="Arial" pitchFamily="34" charset="0"/>
              </a:rPr>
              <a:t>of the appointments for all psychotropic agents are with a non-psychiatric primary care provider</a:t>
            </a:r>
            <a:r>
              <a:rPr lang="en-US" altLang="en-US" sz="2200" baseline="30000" dirty="0">
                <a:solidFill>
                  <a:schemeClr val="tx1">
                    <a:lumMod val="75000"/>
                    <a:lumOff val="25000"/>
                  </a:schemeClr>
                </a:solidFill>
                <a:latin typeface="+mn-lt"/>
                <a:ea typeface="Helvetica" charset="0"/>
                <a:cs typeface="Arial" pitchFamily="34" charset="0"/>
                <a:sym typeface="Arial" pitchFamily="34" charset="0"/>
              </a:rPr>
              <a:t>5 </a:t>
            </a:r>
            <a:r>
              <a:rPr lang="en-US" altLang="en-US" dirty="0">
                <a:solidFill>
                  <a:schemeClr val="tx1">
                    <a:lumMod val="75000"/>
                    <a:lumOff val="25000"/>
                  </a:schemeClr>
                </a:solidFill>
                <a:latin typeface="+mn-lt"/>
                <a:ea typeface="Helvetica" charset="0"/>
                <a:cs typeface="Arial" pitchFamily="34" charset="0"/>
                <a:sym typeface="Arial" pitchFamily="34" charset="0"/>
              </a:rPr>
              <a:t>(up to 80% of antidepressants)</a:t>
            </a:r>
            <a:endParaRPr lang="en-US" altLang="en-US" baseline="30000" dirty="0">
              <a:solidFill>
                <a:schemeClr val="tx1">
                  <a:lumMod val="75000"/>
                  <a:lumOff val="25000"/>
                </a:schemeClr>
              </a:solidFill>
              <a:latin typeface="+mn-lt"/>
              <a:ea typeface="Helvetica" charset="0"/>
              <a:cs typeface="Arial" pitchFamily="34" charset="0"/>
              <a:sym typeface="Arial" pitchFamily="34" charset="0"/>
            </a:endParaRPr>
          </a:p>
          <a:p>
            <a:pPr marL="461963" indent="-231775" eaLnBrk="1">
              <a:spcBef>
                <a:spcPts val="600"/>
              </a:spcBef>
              <a:buSzPct val="100000"/>
              <a:buFont typeface="Arial" pitchFamily="34" charset="0"/>
              <a:buChar char="•"/>
              <a:defRPr/>
            </a:pPr>
            <a:endParaRPr lang="en-US" altLang="en-US" sz="2200" baseline="30000" dirty="0">
              <a:solidFill>
                <a:schemeClr val="tx1">
                  <a:lumMod val="75000"/>
                  <a:lumOff val="25000"/>
                </a:schemeClr>
              </a:solidFill>
              <a:latin typeface="+mn-lt"/>
              <a:ea typeface="Helvetica" charset="0"/>
              <a:cs typeface="Arial" pitchFamily="34" charset="0"/>
              <a:sym typeface="Arial" pitchFamily="34" charset="0"/>
            </a:endParaRPr>
          </a:p>
          <a:p>
            <a:pPr marL="242888" indent="-242888" eaLnBrk="1">
              <a:spcBef>
                <a:spcPts val="1000"/>
              </a:spcBef>
              <a:buSzPct val="100000"/>
              <a:buFont typeface="Arial" pitchFamily="34" charset="0"/>
              <a:buChar char="•"/>
              <a:defRPr/>
            </a:pPr>
            <a:endParaRPr lang="en-US" altLang="en-US" baseline="30000" dirty="0">
              <a:latin typeface="Arial" pitchFamily="34" charset="0"/>
              <a:ea typeface="Helvetica" charset="0"/>
              <a:cs typeface="Arial" pitchFamily="34" charset="0"/>
              <a:sym typeface="Arial" pitchFamily="34" charset="0"/>
            </a:endParaRPr>
          </a:p>
        </p:txBody>
      </p:sp>
      <p:sp>
        <p:nvSpPr>
          <p:cNvPr id="22531" name="AutoShape 5"/>
          <p:cNvSpPr>
            <a:spLocks/>
          </p:cNvSpPr>
          <p:nvPr/>
        </p:nvSpPr>
        <p:spPr bwMode="auto">
          <a:xfrm>
            <a:off x="349250" y="5818188"/>
            <a:ext cx="8413750" cy="4302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p:spPr>
        <p:txBody>
          <a:bodyPr lIns="0" tIns="0" rIns="0" bIns="0"/>
          <a:lstStyle>
            <a:lvl1pPr>
              <a:defRPr>
                <a:solidFill>
                  <a:srgbClr val="000000"/>
                </a:solidFill>
                <a:latin typeface="Times New Roman" pitchFamily="18" charset="0"/>
                <a:ea typeface="Helvetica" charset="0"/>
                <a:cs typeface="Helvetica" charset="0"/>
                <a:sym typeface="Times New Roman" pitchFamily="18" charset="0"/>
              </a:defRPr>
            </a:lvl1pPr>
            <a:lvl2pPr marL="742950" indent="-285750">
              <a:defRPr>
                <a:solidFill>
                  <a:srgbClr val="000000"/>
                </a:solidFill>
                <a:latin typeface="Times New Roman" pitchFamily="18" charset="0"/>
                <a:ea typeface="Helvetica" charset="0"/>
                <a:cs typeface="Helvetica" charset="0"/>
                <a:sym typeface="Times New Roman" pitchFamily="18" charset="0"/>
              </a:defRPr>
            </a:lvl2pPr>
            <a:lvl3pPr marL="1143000" indent="-228600">
              <a:defRPr>
                <a:solidFill>
                  <a:srgbClr val="000000"/>
                </a:solidFill>
                <a:latin typeface="Times New Roman" pitchFamily="18" charset="0"/>
                <a:ea typeface="Helvetica" charset="0"/>
                <a:cs typeface="Helvetica" charset="0"/>
                <a:sym typeface="Times New Roman" pitchFamily="18" charset="0"/>
              </a:defRPr>
            </a:lvl3pPr>
            <a:lvl4pPr marL="1600200" indent="-228600">
              <a:defRPr>
                <a:solidFill>
                  <a:srgbClr val="000000"/>
                </a:solidFill>
                <a:latin typeface="Times New Roman" pitchFamily="18" charset="0"/>
                <a:ea typeface="Helvetica" charset="0"/>
                <a:cs typeface="Helvetica" charset="0"/>
                <a:sym typeface="Times New Roman" pitchFamily="18" charset="0"/>
              </a:defRPr>
            </a:lvl4pPr>
            <a:lvl5pPr marL="2057400" indent="-228600">
              <a:defRPr>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9pPr>
          </a:lstStyle>
          <a:p>
            <a:pPr eaLnBrk="1">
              <a:defRPr/>
            </a:pPr>
            <a:r>
              <a:rPr lang="en-US" altLang="en-US" sz="1200" dirty="0">
                <a:solidFill>
                  <a:schemeClr val="tx1">
                    <a:lumMod val="65000"/>
                    <a:lumOff val="35000"/>
                  </a:schemeClr>
                </a:solidFill>
                <a:latin typeface="+mn-lt"/>
                <a:cs typeface="Arial" pitchFamily="34" charset="0"/>
                <a:sym typeface="Arial" pitchFamily="34" charset="0"/>
              </a:rPr>
              <a:t>Sources:  </a:t>
            </a:r>
            <a:r>
              <a:rPr lang="en-US" altLang="en-US" sz="1200" baseline="30000" dirty="0">
                <a:solidFill>
                  <a:schemeClr val="tx1">
                    <a:lumMod val="65000"/>
                    <a:lumOff val="35000"/>
                  </a:schemeClr>
                </a:solidFill>
                <a:latin typeface="+mn-lt"/>
                <a:cs typeface="Arial" pitchFamily="34" charset="0"/>
                <a:sym typeface="Arial" pitchFamily="34" charset="0"/>
              </a:rPr>
              <a:t>1</a:t>
            </a:r>
            <a:r>
              <a:rPr lang="en-US" altLang="en-US" sz="1200" dirty="0">
                <a:solidFill>
                  <a:schemeClr val="tx1">
                    <a:lumMod val="65000"/>
                    <a:lumOff val="35000"/>
                  </a:schemeClr>
                </a:solidFill>
                <a:latin typeface="+mn-lt"/>
                <a:cs typeface="Arial" pitchFamily="34" charset="0"/>
                <a:sym typeface="Arial" pitchFamily="34" charset="0"/>
              </a:rPr>
              <a:t>Kroenke &amp; </a:t>
            </a:r>
            <a:r>
              <a:rPr lang="en-US" altLang="en-US" sz="1200" dirty="0" err="1">
                <a:solidFill>
                  <a:schemeClr val="tx1">
                    <a:lumMod val="65000"/>
                    <a:lumOff val="35000"/>
                  </a:schemeClr>
                </a:solidFill>
                <a:latin typeface="+mn-lt"/>
                <a:cs typeface="Arial" pitchFamily="34" charset="0"/>
                <a:sym typeface="Arial" pitchFamily="34" charset="0"/>
              </a:rPr>
              <a:t>Mangelsdorf</a:t>
            </a:r>
            <a:r>
              <a:rPr lang="en-US" altLang="en-US" sz="1200" dirty="0">
                <a:solidFill>
                  <a:schemeClr val="tx1">
                    <a:lumMod val="65000"/>
                    <a:lumOff val="35000"/>
                  </a:schemeClr>
                </a:solidFill>
                <a:latin typeface="+mn-lt"/>
                <a:cs typeface="Arial" pitchFamily="34" charset="0"/>
                <a:sym typeface="Arial" pitchFamily="34" charset="0"/>
              </a:rPr>
              <a:t>,  Am J Med</a:t>
            </a:r>
            <a:r>
              <a:rPr lang="en-US" altLang="en-US" sz="1200" i="1" dirty="0">
                <a:solidFill>
                  <a:schemeClr val="tx1">
                    <a:lumMod val="65000"/>
                    <a:lumOff val="35000"/>
                  </a:schemeClr>
                </a:solidFill>
                <a:latin typeface="+mn-lt"/>
                <a:cs typeface="Arial" pitchFamily="34" charset="0"/>
                <a:sym typeface="Arial" pitchFamily="34" charset="0"/>
              </a:rPr>
              <a:t>. </a:t>
            </a:r>
            <a:r>
              <a:rPr lang="en-US" altLang="en-US" sz="1200" dirty="0">
                <a:solidFill>
                  <a:schemeClr val="tx1">
                    <a:lumMod val="65000"/>
                    <a:lumOff val="35000"/>
                  </a:schemeClr>
                </a:solidFill>
                <a:latin typeface="+mn-lt"/>
                <a:cs typeface="Arial" pitchFamily="34" charset="0"/>
                <a:sym typeface="Arial" pitchFamily="34" charset="0"/>
              </a:rPr>
              <a:t>1989;86:262-266. </a:t>
            </a:r>
            <a:r>
              <a:rPr lang="en-US" altLang="en-US" sz="1200" baseline="30000" dirty="0">
                <a:solidFill>
                  <a:schemeClr val="tx1">
                    <a:lumMod val="65000"/>
                    <a:lumOff val="35000"/>
                  </a:schemeClr>
                </a:solidFill>
                <a:latin typeface="+mn-lt"/>
                <a:cs typeface="Arial" pitchFamily="34" charset="0"/>
                <a:sym typeface="Arial" pitchFamily="34" charset="0"/>
              </a:rPr>
              <a:t>2</a:t>
            </a:r>
            <a:r>
              <a:rPr lang="en-US" altLang="en-US" sz="1200" dirty="0">
                <a:solidFill>
                  <a:schemeClr val="tx1">
                    <a:lumMod val="65000"/>
                    <a:lumOff val="35000"/>
                  </a:schemeClr>
                </a:solidFill>
                <a:latin typeface="+mn-lt"/>
                <a:cs typeface="Arial" pitchFamily="34" charset="0"/>
                <a:sym typeface="Arial" pitchFamily="34" charset="0"/>
              </a:rPr>
              <a:t>Narrow et al., Arch Gen Psychiatry. 1993;50:5-107. </a:t>
            </a:r>
            <a:r>
              <a:rPr lang="en-US" altLang="en-US" sz="1200" baseline="30000" dirty="0">
                <a:solidFill>
                  <a:schemeClr val="tx1">
                    <a:lumMod val="65000"/>
                    <a:lumOff val="35000"/>
                  </a:schemeClr>
                </a:solidFill>
                <a:latin typeface="+mn-lt"/>
                <a:cs typeface="Arial" pitchFamily="34" charset="0"/>
                <a:sym typeface="Arial" pitchFamily="34" charset="0"/>
              </a:rPr>
              <a:t>3</a:t>
            </a:r>
            <a:r>
              <a:rPr lang="en-US" altLang="en-US" sz="1200" dirty="0">
                <a:solidFill>
                  <a:schemeClr val="tx1">
                    <a:lumMod val="65000"/>
                    <a:lumOff val="35000"/>
                  </a:schemeClr>
                </a:solidFill>
                <a:latin typeface="+mn-lt"/>
                <a:cs typeface="Arial" pitchFamily="34" charset="0"/>
                <a:sym typeface="Arial" pitchFamily="34" charset="0"/>
              </a:rPr>
              <a:t>Kessler et al., NEJM. 2006;353:2515-23. </a:t>
            </a:r>
            <a:r>
              <a:rPr lang="en-US" altLang="en-US" sz="1200" baseline="30000" dirty="0">
                <a:solidFill>
                  <a:schemeClr val="tx1">
                    <a:lumMod val="65000"/>
                    <a:lumOff val="35000"/>
                  </a:schemeClr>
                </a:solidFill>
                <a:latin typeface="+mn-lt"/>
                <a:cs typeface="Arial" pitchFamily="34" charset="0"/>
                <a:sym typeface="Arial" pitchFamily="34" charset="0"/>
              </a:rPr>
              <a:t>4</a:t>
            </a:r>
            <a:r>
              <a:rPr lang="en-US" altLang="en-US" sz="1200" dirty="0">
                <a:solidFill>
                  <a:schemeClr val="tx1">
                    <a:lumMod val="65000"/>
                    <a:lumOff val="35000"/>
                  </a:schemeClr>
                </a:solidFill>
                <a:latin typeface="+mn-lt"/>
                <a:cs typeface="Arial" pitchFamily="34" charset="0"/>
                <a:sym typeface="Arial" pitchFamily="34" charset="0"/>
              </a:rPr>
              <a:t>Martin et al., Lancet. 2007; 370:859-877. </a:t>
            </a:r>
            <a:r>
              <a:rPr lang="en-US" altLang="en-US" sz="1200" baseline="30000" dirty="0">
                <a:solidFill>
                  <a:schemeClr val="tx1">
                    <a:lumMod val="65000"/>
                    <a:lumOff val="35000"/>
                  </a:schemeClr>
                </a:solidFill>
                <a:latin typeface="+mn-lt"/>
                <a:cs typeface="Arial" pitchFamily="34" charset="0"/>
                <a:sym typeface="Arial" pitchFamily="34" charset="0"/>
              </a:rPr>
              <a:t>5</a:t>
            </a:r>
            <a:r>
              <a:rPr lang="en-US" altLang="en-US" sz="1200" dirty="0">
                <a:solidFill>
                  <a:schemeClr val="tx1">
                    <a:lumMod val="65000"/>
                    <a:lumOff val="35000"/>
                  </a:schemeClr>
                </a:solidFill>
                <a:latin typeface="+mn-lt"/>
                <a:cs typeface="Arial" pitchFamily="34" charset="0"/>
                <a:sym typeface="Arial" pitchFamily="34" charset="0"/>
              </a:rPr>
              <a:t>Pincus et al., JAMA. 1998;279:526-531.</a:t>
            </a:r>
            <a:endParaRPr lang="en-US" altLang="en-US" sz="1200" dirty="0">
              <a:solidFill>
                <a:schemeClr val="tx1">
                  <a:lumMod val="65000"/>
                  <a:lumOff val="35000"/>
                </a:schemeClr>
              </a:solidFill>
              <a:latin typeface="+mn-lt"/>
              <a:cs typeface="Arial" pitchFamily="34" charset="0"/>
            </a:endParaRPr>
          </a:p>
        </p:txBody>
      </p:sp>
      <p:sp>
        <p:nvSpPr>
          <p:cNvPr id="22535" name="Rectangle 2"/>
          <p:cNvSpPr txBox="1">
            <a:spLocks/>
          </p:cNvSpPr>
          <p:nvPr/>
        </p:nvSpPr>
        <p:spPr bwMode="auto">
          <a:xfrm>
            <a:off x="612775" y="171450"/>
            <a:ext cx="3962400" cy="1036638"/>
          </a:xfrm>
          <a:prstGeom prst="rect">
            <a:avLst/>
          </a:prstGeom>
          <a:noFill/>
          <a:ln>
            <a:noFill/>
          </a:ln>
          <a:extLst/>
        </p:spPr>
        <p:txBody>
          <a:bodyPr lIns="0" tIns="0" rIns="0" bIns="0" anchor="ctr"/>
          <a:lstStyle>
            <a:lvl1pPr>
              <a:defRPr>
                <a:solidFill>
                  <a:srgbClr val="000000"/>
                </a:solidFill>
                <a:latin typeface="Times New Roman" pitchFamily="18" charset="0"/>
                <a:ea typeface="Helvetica" charset="0"/>
                <a:cs typeface="Helvetica" charset="0"/>
                <a:sym typeface="Times New Roman" pitchFamily="18" charset="0"/>
              </a:defRPr>
            </a:lvl1pPr>
            <a:lvl2pPr marL="742950" indent="-285750">
              <a:defRPr>
                <a:solidFill>
                  <a:srgbClr val="000000"/>
                </a:solidFill>
                <a:latin typeface="Times New Roman" pitchFamily="18" charset="0"/>
                <a:ea typeface="Helvetica" charset="0"/>
                <a:cs typeface="Helvetica" charset="0"/>
                <a:sym typeface="Times New Roman" pitchFamily="18" charset="0"/>
              </a:defRPr>
            </a:lvl2pPr>
            <a:lvl3pPr marL="1143000" indent="-228600">
              <a:defRPr>
                <a:solidFill>
                  <a:srgbClr val="000000"/>
                </a:solidFill>
                <a:latin typeface="Times New Roman" pitchFamily="18" charset="0"/>
                <a:ea typeface="Helvetica" charset="0"/>
                <a:cs typeface="Helvetica" charset="0"/>
                <a:sym typeface="Times New Roman" pitchFamily="18" charset="0"/>
              </a:defRPr>
            </a:lvl3pPr>
            <a:lvl4pPr marL="1600200" indent="-228600">
              <a:defRPr>
                <a:solidFill>
                  <a:srgbClr val="000000"/>
                </a:solidFill>
                <a:latin typeface="Times New Roman" pitchFamily="18" charset="0"/>
                <a:ea typeface="Helvetica" charset="0"/>
                <a:cs typeface="Helvetica" charset="0"/>
                <a:sym typeface="Times New Roman" pitchFamily="18" charset="0"/>
              </a:defRPr>
            </a:lvl4pPr>
            <a:lvl5pPr marL="2057400" indent="-228600">
              <a:defRPr>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a:solidFill>
                  <a:srgbClr val="000000"/>
                </a:solidFill>
                <a:latin typeface="Times New Roman" pitchFamily="18" charset="0"/>
                <a:ea typeface="Helvetica" charset="0"/>
                <a:cs typeface="Helvetica" charset="0"/>
                <a:sym typeface="Times New Roman" pitchFamily="18" charset="0"/>
              </a:defRPr>
            </a:lvl9pPr>
          </a:lstStyle>
          <a:p>
            <a:pPr eaLnBrk="1" hangingPunct="1">
              <a:defRPr/>
            </a:pPr>
            <a:r>
              <a:rPr lang="en-US" altLang="en-US" sz="4400" dirty="0">
                <a:solidFill>
                  <a:srgbClr val="F7E654"/>
                </a:solidFill>
                <a:latin typeface="+mj-lt"/>
                <a:cs typeface="Arial" pitchFamily="34" charset="0"/>
              </a:rPr>
              <a:t>Prevalence</a:t>
            </a:r>
            <a:r>
              <a:rPr lang="en-US" altLang="en-US" sz="2800" dirty="0">
                <a:solidFill>
                  <a:srgbClr val="00B0F0"/>
                </a:solidFill>
                <a:latin typeface="+mj-lt"/>
              </a:rPr>
              <a:t> </a:t>
            </a:r>
          </a:p>
        </p:txBody>
      </p:sp>
    </p:spTree>
  </p:cSld>
  <p:clrMapOvr>
    <a:masterClrMapping/>
  </p:clrMapOvr>
  <p:transition spd="slow"/>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10770</TotalTime>
  <Words>2457</Words>
  <Application>Microsoft Office PowerPoint</Application>
  <PresentationFormat>On-screen Show (4:3)</PresentationFormat>
  <Paragraphs>339</Paragraphs>
  <Slides>44</Slides>
  <Notes>14</Notes>
  <HiddenSlides>0</HiddenSlides>
  <MMClips>0</MMClips>
  <ScaleCrop>false</ScaleCrop>
  <HeadingPairs>
    <vt:vector size="10" baseType="variant">
      <vt:variant>
        <vt:lpstr>Fonts Used</vt:lpstr>
      </vt:variant>
      <vt:variant>
        <vt:i4>8</vt:i4>
      </vt:variant>
      <vt:variant>
        <vt:lpstr>Theme</vt:lpstr>
      </vt:variant>
      <vt:variant>
        <vt:i4>1</vt:i4>
      </vt:variant>
      <vt:variant>
        <vt:lpstr>Embedded OLE Servers</vt:lpstr>
      </vt:variant>
      <vt:variant>
        <vt:i4>0</vt:i4>
      </vt:variant>
      <vt:variant>
        <vt:lpstr>Slide Titles</vt:lpstr>
      </vt:variant>
      <vt:variant>
        <vt:i4>44</vt:i4>
      </vt:variant>
      <vt:variant>
        <vt:lpstr>Custom Shows</vt:lpstr>
      </vt:variant>
      <vt:variant>
        <vt:i4>1</vt:i4>
      </vt:variant>
    </vt:vector>
  </HeadingPairs>
  <TitlesOfParts>
    <vt:vector size="54" baseType="lpstr">
      <vt:lpstr>ＭＳ Ｐゴシック</vt:lpstr>
      <vt:lpstr>ＭＳ Ｐゴシック</vt:lpstr>
      <vt:lpstr>Arial</vt:lpstr>
      <vt:lpstr>Calibri</vt:lpstr>
      <vt:lpstr>Helvetica</vt:lpstr>
      <vt:lpstr>Tahoma</vt:lpstr>
      <vt:lpstr>Times New Roman</vt:lpstr>
      <vt:lpstr>Wingdings</vt:lpstr>
      <vt:lpstr>2_Custom Design</vt:lpstr>
      <vt:lpstr>Utilizing Integrated Behavioral Health to Improve Chronic Health Conditions</vt:lpstr>
      <vt:lpstr>Utilizing Integrated Behavioral Health To Improve Chronic Health Conditions  Laurie Smith, LMSW, CDE  Behavioral Health Care Manager Medical Network One Health Solutions lsmith@mednetone.net    </vt:lpstr>
      <vt:lpstr>Objectives</vt:lpstr>
      <vt:lpstr>PowerPoint Presentation</vt:lpstr>
      <vt:lpstr> Quadruple Aim</vt:lpstr>
      <vt:lpstr>PowerPoint Presentation</vt:lpstr>
      <vt:lpstr>Social Determinants of Health</vt:lpstr>
      <vt:lpstr>Psychological Factors</vt:lpstr>
      <vt:lpstr>PowerPoint Presentation</vt:lpstr>
      <vt:lpstr>Prevalence of Mental Health Conditions in Primary Care</vt:lpstr>
      <vt:lpstr>Unmet Behavioral Health Needs</vt:lpstr>
      <vt:lpstr>10 Most Common Complaints  in Adult Primary Care</vt:lpstr>
      <vt:lpstr>Comorbidities: Depression and other Chronic Conditions</vt:lpstr>
      <vt:lpstr>Common Chronic Medical Conditions that Have Significant Behavioral Health Components</vt:lpstr>
      <vt:lpstr>Depression and Diabetes </vt:lpstr>
      <vt:lpstr>Increased Costs</vt:lpstr>
      <vt:lpstr>Annual Medical Expenditures for Adults with and without a MH Condition </vt:lpstr>
      <vt:lpstr>Improved Outcomes and Lower Costs With BH Integration</vt:lpstr>
      <vt:lpstr>PowerPoint Presentation</vt:lpstr>
      <vt:lpstr>Meeting Patients Where They Are: Reducing stigma against seeking mental health care</vt:lpstr>
      <vt:lpstr>How do we do this? Integrated Care Models</vt:lpstr>
      <vt:lpstr>PCMH Behavioral Health Care Management</vt:lpstr>
      <vt:lpstr>Psychological Factors</vt:lpstr>
      <vt:lpstr>PCMH Behavioral Health Care Management</vt:lpstr>
      <vt:lpstr>PCMH Behavioral Health Care Management</vt:lpstr>
      <vt:lpstr>PCMH Behavioral Health Care Management</vt:lpstr>
      <vt:lpstr>PCMH Behavioral Health Care Management</vt:lpstr>
      <vt:lpstr>PCMH Behavioral Health Care Management</vt:lpstr>
      <vt:lpstr>PCMH Behavioral Health Care Management</vt:lpstr>
      <vt:lpstr>PCMH Behavioral Health Care Management</vt:lpstr>
      <vt:lpstr>Examples</vt:lpstr>
      <vt:lpstr>Examples </vt:lpstr>
      <vt:lpstr>Case Example</vt:lpstr>
      <vt:lpstr>Case Example</vt:lpstr>
      <vt:lpstr>Case Example  </vt:lpstr>
      <vt:lpstr>Our Office</vt:lpstr>
      <vt:lpstr> </vt:lpstr>
      <vt:lpstr>PowerPoint Presentation</vt:lpstr>
      <vt:lpstr>Funding</vt:lpstr>
      <vt:lpstr>How do you get one?</vt:lpstr>
      <vt:lpstr>Moving Forward… </vt:lpstr>
      <vt:lpstr>Q &amp; A</vt:lpstr>
      <vt:lpstr>References</vt:lpstr>
      <vt:lpstr>Thank You!</vt:lpstr>
      <vt:lpstr>Custom Show 1</vt:lpstr>
    </vt:vector>
  </TitlesOfParts>
  <Company>mbo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Driving Change and Improving Patient Care</dc:title>
  <dc:creator>EMM</dc:creator>
  <cp:lastModifiedBy>Maleah Egelston</cp:lastModifiedBy>
  <cp:revision>806</cp:revision>
  <cp:lastPrinted>2017-05-20T17:31:45Z</cp:lastPrinted>
  <dcterms:created xsi:type="dcterms:W3CDTF">2011-04-21T16:57:19Z</dcterms:created>
  <dcterms:modified xsi:type="dcterms:W3CDTF">2017-10-16T17:43:19Z</dcterms:modified>
</cp:coreProperties>
</file>